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169" r:id="rId4"/>
  </p:sldMasterIdLst>
  <p:sldIdLst>
    <p:sldId id="256" r:id="rId5"/>
    <p:sldId id="262" r:id="rId6"/>
    <p:sldId id="257" r:id="rId7"/>
    <p:sldId id="271" r:id="rId8"/>
    <p:sldId id="264" r:id="rId9"/>
    <p:sldId id="258" r:id="rId10"/>
    <p:sldId id="259" r:id="rId11"/>
    <p:sldId id="263" r:id="rId12"/>
    <p:sldId id="276" r:id="rId13"/>
    <p:sldId id="277" r:id="rId14"/>
    <p:sldId id="267" r:id="rId15"/>
    <p:sldId id="269" r:id="rId16"/>
    <p:sldId id="274" r:id="rId17"/>
    <p:sldId id="268" r:id="rId18"/>
    <p:sldId id="270" r:id="rId19"/>
    <p:sldId id="273" r:id="rId20"/>
    <p:sldId id="275" r:id="rId21"/>
    <p:sldId id="261" r:id="rId22"/>
    <p:sldId id="278"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1CE197F-045F-6B8D-6A52-981A7054765F}" v="2912" dt="2022-11-15T16:13:17.416"/>
    <p1510:client id="{0F11BFDF-3CC4-89A7-5544-4E1B3713FA8A}" v="239" dt="2022-11-15T15:59:46.932"/>
    <p1510:client id="{31FB1112-47CF-95B2-15F8-D661884BB523}" v="42" dt="2022-11-15T10:54:05.803"/>
    <p1510:client id="{3DD4D474-A7E0-55A3-A8C8-ED85B113A781}" v="14" dt="2022-11-15T16:20:57.567"/>
    <p1510:client id="{4566CF32-4AA2-8047-A63B-B825727BC5BF}" v="470" dt="2022-11-14T20:38:57.784"/>
    <p1510:client id="{7914E90B-B0B9-EC55-159B-22A9AFC73C4B}" v="445" dt="2022-11-15T11:35:04.730"/>
    <p1510:client id="{87121C38-87B7-00CA-5765-03638B5C32F7}" v="473" dt="2022-11-15T16:24:05.585"/>
    <p1510:client id="{9A82D520-4E2C-4252-03FF-3B103F8109C2}" v="1492" dt="2022-11-15T15:55:25.285"/>
    <p1510:client id="{B3A307CB-CA06-1214-5DD0-1D46318F44A8}" v="7" dt="2022-11-15T14:59:39.097"/>
    <p1510:client id="{B885DCD6-3A96-F557-175F-8754D89D445A}" v="4" dt="2022-11-15T15:00:34.699"/>
    <p1510:client id="{BAA05F17-E286-39C2-D6FE-948B6727124A}" v="4" dt="2022-12-04T15:59:17.876"/>
    <p1510:client id="{BEA62E65-B3A4-309C-65CD-F82D6127249B}" v="4" dt="2022-11-15T14:58:46.484"/>
    <p1510:client id="{D34E4A32-7437-22A9-84D9-CD6AE005B8A1}" v="2" dt="2022-12-05T10:31:43"/>
    <p1510:client id="{D590EB1A-5A24-941A-743D-C420A2E594DE}" v="280" dt="2022-11-15T13:57:41.777"/>
    <p1510:client id="{F0899BA1-024C-70B1-C216-78E09345E7FE}" v="38" dt="2022-11-15T14:12:36.192"/>
    <p1510:client id="{F270F789-32D3-E8AD-278C-B28C7A7A31CD}" v="1106" dt="2022-11-15T14:53:19.836"/>
    <p1510:client id="{F8B19F65-E919-351A-3E75-C02F9B3ECF7B}" v="2" dt="2022-11-15T13:20:03.45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D5CA78C-9A25-470E-A9A9-68AD05D5CE7F}" type="doc">
      <dgm:prSet loTypeId="urn:microsoft.com/office/officeart/2005/8/layout/default" loCatId="list" qsTypeId="urn:microsoft.com/office/officeart/2005/8/quickstyle/simple1" qsCatId="simple" csTypeId="urn:microsoft.com/office/officeart/2005/8/colors/colorful2" csCatId="colorful"/>
      <dgm:spPr/>
      <dgm:t>
        <a:bodyPr/>
        <a:lstStyle/>
        <a:p>
          <a:endParaRPr lang="en-US"/>
        </a:p>
      </dgm:t>
    </dgm:pt>
    <dgm:pt modelId="{E03B1188-B5E4-4251-921B-D4BE7C2A4711}">
      <dgm:prSet/>
      <dgm:spPr/>
      <dgm:t>
        <a:bodyPr/>
        <a:lstStyle/>
        <a:p>
          <a:r>
            <a:rPr lang="en-IN"/>
            <a:t>Deep learning can be used to train the multi- object tracking. Existing methods train only certain sub-modules using loss functions. Which do not often correlate with the evaluation metrics – MOTA and MOTP</a:t>
          </a:r>
          <a:endParaRPr lang="en-US"/>
        </a:p>
      </dgm:t>
    </dgm:pt>
    <dgm:pt modelId="{672AE356-59D0-4E11-962E-B956CABD4042}" type="parTrans" cxnId="{1F27A947-BB6F-4F12-A9B7-631D4BFC8C67}">
      <dgm:prSet/>
      <dgm:spPr/>
      <dgm:t>
        <a:bodyPr/>
        <a:lstStyle/>
        <a:p>
          <a:endParaRPr lang="en-US"/>
        </a:p>
      </dgm:t>
    </dgm:pt>
    <dgm:pt modelId="{5C1B3B3D-47A5-4D88-A84B-FC12C1D76485}" type="sibTrans" cxnId="{1F27A947-BB6F-4F12-A9B7-631D4BFC8C67}">
      <dgm:prSet/>
      <dgm:spPr/>
      <dgm:t>
        <a:bodyPr/>
        <a:lstStyle/>
        <a:p>
          <a:endParaRPr lang="en-US"/>
        </a:p>
      </dgm:t>
    </dgm:pt>
    <dgm:pt modelId="{CAF03410-570A-4371-B150-742E727B8CD9}">
      <dgm:prSet/>
      <dgm:spPr/>
      <dgm:t>
        <a:bodyPr/>
        <a:lstStyle/>
        <a:p>
          <a:r>
            <a:rPr lang="en-IN"/>
            <a:t>As these measures are </a:t>
          </a:r>
          <a:r>
            <a:rPr lang="en-IN" b="1"/>
            <a:t>non-differentiable</a:t>
          </a:r>
          <a:r>
            <a:rPr lang="en-IN"/>
            <a:t>, we cannot directly use them to optimize the loss functions. Hence, this paper proposes DeepMOT.</a:t>
          </a:r>
          <a:endParaRPr lang="en-US"/>
        </a:p>
      </dgm:t>
    </dgm:pt>
    <dgm:pt modelId="{B57385CD-83E8-4EBF-AEC9-6B348344CF64}" type="parTrans" cxnId="{1123AEFE-1D24-4D7F-B6B9-923DA88AEF07}">
      <dgm:prSet/>
      <dgm:spPr/>
      <dgm:t>
        <a:bodyPr/>
        <a:lstStyle/>
        <a:p>
          <a:endParaRPr lang="en-US"/>
        </a:p>
      </dgm:t>
    </dgm:pt>
    <dgm:pt modelId="{C4F273DC-1315-4712-81CA-92290247626B}" type="sibTrans" cxnId="{1123AEFE-1D24-4D7F-B6B9-923DA88AEF07}">
      <dgm:prSet/>
      <dgm:spPr/>
      <dgm:t>
        <a:bodyPr/>
        <a:lstStyle/>
        <a:p>
          <a:endParaRPr lang="en-US"/>
        </a:p>
      </dgm:t>
    </dgm:pt>
    <dgm:pt modelId="{14550C75-9126-4F4A-A515-8E631BB2D928}">
      <dgm:prSet/>
      <dgm:spPr/>
      <dgm:t>
        <a:bodyPr/>
        <a:lstStyle/>
        <a:p>
          <a:r>
            <a:rPr lang="en-IN"/>
            <a:t>DeepMOT is a framework to train multi-object trackers including the DeepMOT Loss that directly co-relates with the established tracking evaluation metrics. </a:t>
          </a:r>
          <a:endParaRPr lang="en-US"/>
        </a:p>
      </dgm:t>
    </dgm:pt>
    <dgm:pt modelId="{9E170594-CAD0-4398-8819-925F46802110}" type="parTrans" cxnId="{2440C2E1-1BB7-43B9-BB75-F3FA27785674}">
      <dgm:prSet/>
      <dgm:spPr/>
      <dgm:t>
        <a:bodyPr/>
        <a:lstStyle/>
        <a:p>
          <a:endParaRPr lang="en-US"/>
        </a:p>
      </dgm:t>
    </dgm:pt>
    <dgm:pt modelId="{8A71988A-8134-4BD0-9A3C-10EE8E0339E4}" type="sibTrans" cxnId="{2440C2E1-1BB7-43B9-BB75-F3FA27785674}">
      <dgm:prSet/>
      <dgm:spPr/>
      <dgm:t>
        <a:bodyPr/>
        <a:lstStyle/>
        <a:p>
          <a:endParaRPr lang="en-US"/>
        </a:p>
      </dgm:t>
    </dgm:pt>
    <dgm:pt modelId="{8315A35F-20D8-4243-B628-79FCB1DBC2FC}">
      <dgm:prSet/>
      <dgm:spPr/>
      <dgm:t>
        <a:bodyPr/>
        <a:lstStyle/>
        <a:p>
          <a:r>
            <a:rPr lang="en-IN"/>
            <a:t>A differential framework of Deep Hungarian Network is introduced which provides the approximation of the Standard Hungarian Algorithm used for getting the optimal predicted-to-Ground truth assignment. </a:t>
          </a:r>
          <a:endParaRPr lang="en-US"/>
        </a:p>
      </dgm:t>
    </dgm:pt>
    <dgm:pt modelId="{5125801F-48D4-44D4-AC23-DFE616734413}" type="parTrans" cxnId="{075971ED-14E2-430F-B7C8-0BEF0A55F489}">
      <dgm:prSet/>
      <dgm:spPr/>
      <dgm:t>
        <a:bodyPr/>
        <a:lstStyle/>
        <a:p>
          <a:endParaRPr lang="en-US"/>
        </a:p>
      </dgm:t>
    </dgm:pt>
    <dgm:pt modelId="{BB21C9EC-F058-4841-9018-8628BBB630BB}" type="sibTrans" cxnId="{075971ED-14E2-430F-B7C8-0BEF0A55F489}">
      <dgm:prSet/>
      <dgm:spPr/>
      <dgm:t>
        <a:bodyPr/>
        <a:lstStyle/>
        <a:p>
          <a:endParaRPr lang="en-US"/>
        </a:p>
      </dgm:t>
    </dgm:pt>
    <dgm:pt modelId="{B5B67515-F2B0-4F94-BC65-A8496CE58C10}" type="pres">
      <dgm:prSet presAssocID="{DD5CA78C-9A25-470E-A9A9-68AD05D5CE7F}" presName="diagram" presStyleCnt="0">
        <dgm:presLayoutVars>
          <dgm:dir/>
          <dgm:resizeHandles val="exact"/>
        </dgm:presLayoutVars>
      </dgm:prSet>
      <dgm:spPr/>
    </dgm:pt>
    <dgm:pt modelId="{F00928A6-7051-444B-B5E3-D3DC60F97325}" type="pres">
      <dgm:prSet presAssocID="{E03B1188-B5E4-4251-921B-D4BE7C2A4711}" presName="node" presStyleLbl="node1" presStyleIdx="0" presStyleCnt="4">
        <dgm:presLayoutVars>
          <dgm:bulletEnabled val="1"/>
        </dgm:presLayoutVars>
      </dgm:prSet>
      <dgm:spPr/>
    </dgm:pt>
    <dgm:pt modelId="{E44F5849-A33F-4AC3-86F6-A22ABE1B9E90}" type="pres">
      <dgm:prSet presAssocID="{5C1B3B3D-47A5-4D88-A84B-FC12C1D76485}" presName="sibTrans" presStyleCnt="0"/>
      <dgm:spPr/>
    </dgm:pt>
    <dgm:pt modelId="{3F301253-D33C-4C17-88A2-0F84025D9484}" type="pres">
      <dgm:prSet presAssocID="{CAF03410-570A-4371-B150-742E727B8CD9}" presName="node" presStyleLbl="node1" presStyleIdx="1" presStyleCnt="4">
        <dgm:presLayoutVars>
          <dgm:bulletEnabled val="1"/>
        </dgm:presLayoutVars>
      </dgm:prSet>
      <dgm:spPr/>
    </dgm:pt>
    <dgm:pt modelId="{520C020C-AC42-4057-AE5C-5417C7256B28}" type="pres">
      <dgm:prSet presAssocID="{C4F273DC-1315-4712-81CA-92290247626B}" presName="sibTrans" presStyleCnt="0"/>
      <dgm:spPr/>
    </dgm:pt>
    <dgm:pt modelId="{A285417E-9D47-47DC-A252-06AC51BFD02F}" type="pres">
      <dgm:prSet presAssocID="{14550C75-9126-4F4A-A515-8E631BB2D928}" presName="node" presStyleLbl="node1" presStyleIdx="2" presStyleCnt="4">
        <dgm:presLayoutVars>
          <dgm:bulletEnabled val="1"/>
        </dgm:presLayoutVars>
      </dgm:prSet>
      <dgm:spPr/>
    </dgm:pt>
    <dgm:pt modelId="{15DD330F-5506-4609-AF78-0F7B54C61A96}" type="pres">
      <dgm:prSet presAssocID="{8A71988A-8134-4BD0-9A3C-10EE8E0339E4}" presName="sibTrans" presStyleCnt="0"/>
      <dgm:spPr/>
    </dgm:pt>
    <dgm:pt modelId="{4975D528-5A66-41A2-BDC1-C19E048A0189}" type="pres">
      <dgm:prSet presAssocID="{8315A35F-20D8-4243-B628-79FCB1DBC2FC}" presName="node" presStyleLbl="node1" presStyleIdx="3" presStyleCnt="4">
        <dgm:presLayoutVars>
          <dgm:bulletEnabled val="1"/>
        </dgm:presLayoutVars>
      </dgm:prSet>
      <dgm:spPr/>
    </dgm:pt>
  </dgm:ptLst>
  <dgm:cxnLst>
    <dgm:cxn modelId="{D6AAC91C-0CFB-4912-AB2E-5B7D834643F8}" type="presOf" srcId="{DD5CA78C-9A25-470E-A9A9-68AD05D5CE7F}" destId="{B5B67515-F2B0-4F94-BC65-A8496CE58C10}" srcOrd="0" destOrd="0" presId="urn:microsoft.com/office/officeart/2005/8/layout/default"/>
    <dgm:cxn modelId="{1F27A947-BB6F-4F12-A9B7-631D4BFC8C67}" srcId="{DD5CA78C-9A25-470E-A9A9-68AD05D5CE7F}" destId="{E03B1188-B5E4-4251-921B-D4BE7C2A4711}" srcOrd="0" destOrd="0" parTransId="{672AE356-59D0-4E11-962E-B956CABD4042}" sibTransId="{5C1B3B3D-47A5-4D88-A84B-FC12C1D76485}"/>
    <dgm:cxn modelId="{4541809B-BE2F-4FA9-919B-2BF0837EB4DD}" type="presOf" srcId="{8315A35F-20D8-4243-B628-79FCB1DBC2FC}" destId="{4975D528-5A66-41A2-BDC1-C19E048A0189}" srcOrd="0" destOrd="0" presId="urn:microsoft.com/office/officeart/2005/8/layout/default"/>
    <dgm:cxn modelId="{013101D1-9726-49C3-B634-EBFB828F7878}" type="presOf" srcId="{14550C75-9126-4F4A-A515-8E631BB2D928}" destId="{A285417E-9D47-47DC-A252-06AC51BFD02F}" srcOrd="0" destOrd="0" presId="urn:microsoft.com/office/officeart/2005/8/layout/default"/>
    <dgm:cxn modelId="{9EB084D5-6283-49E1-B91B-5692E1BA0CB5}" type="presOf" srcId="{E03B1188-B5E4-4251-921B-D4BE7C2A4711}" destId="{F00928A6-7051-444B-B5E3-D3DC60F97325}" srcOrd="0" destOrd="0" presId="urn:microsoft.com/office/officeart/2005/8/layout/default"/>
    <dgm:cxn modelId="{2440C2E1-1BB7-43B9-BB75-F3FA27785674}" srcId="{DD5CA78C-9A25-470E-A9A9-68AD05D5CE7F}" destId="{14550C75-9126-4F4A-A515-8E631BB2D928}" srcOrd="2" destOrd="0" parTransId="{9E170594-CAD0-4398-8819-925F46802110}" sibTransId="{8A71988A-8134-4BD0-9A3C-10EE8E0339E4}"/>
    <dgm:cxn modelId="{062AAEEC-094B-48F0-B34F-5C43848C3CD0}" type="presOf" srcId="{CAF03410-570A-4371-B150-742E727B8CD9}" destId="{3F301253-D33C-4C17-88A2-0F84025D9484}" srcOrd="0" destOrd="0" presId="urn:microsoft.com/office/officeart/2005/8/layout/default"/>
    <dgm:cxn modelId="{075971ED-14E2-430F-B7C8-0BEF0A55F489}" srcId="{DD5CA78C-9A25-470E-A9A9-68AD05D5CE7F}" destId="{8315A35F-20D8-4243-B628-79FCB1DBC2FC}" srcOrd="3" destOrd="0" parTransId="{5125801F-48D4-44D4-AC23-DFE616734413}" sibTransId="{BB21C9EC-F058-4841-9018-8628BBB630BB}"/>
    <dgm:cxn modelId="{1123AEFE-1D24-4D7F-B6B9-923DA88AEF07}" srcId="{DD5CA78C-9A25-470E-A9A9-68AD05D5CE7F}" destId="{CAF03410-570A-4371-B150-742E727B8CD9}" srcOrd="1" destOrd="0" parTransId="{B57385CD-83E8-4EBF-AEC9-6B348344CF64}" sibTransId="{C4F273DC-1315-4712-81CA-92290247626B}"/>
    <dgm:cxn modelId="{2ECFF2EA-075C-48C3-90C0-C176322FD834}" type="presParOf" srcId="{B5B67515-F2B0-4F94-BC65-A8496CE58C10}" destId="{F00928A6-7051-444B-B5E3-D3DC60F97325}" srcOrd="0" destOrd="0" presId="urn:microsoft.com/office/officeart/2005/8/layout/default"/>
    <dgm:cxn modelId="{DBB39A2E-8F21-4B2A-B961-3BEB49EA9E35}" type="presParOf" srcId="{B5B67515-F2B0-4F94-BC65-A8496CE58C10}" destId="{E44F5849-A33F-4AC3-86F6-A22ABE1B9E90}" srcOrd="1" destOrd="0" presId="urn:microsoft.com/office/officeart/2005/8/layout/default"/>
    <dgm:cxn modelId="{75D89FBD-F8C9-4967-845B-F1D62F4DC183}" type="presParOf" srcId="{B5B67515-F2B0-4F94-BC65-A8496CE58C10}" destId="{3F301253-D33C-4C17-88A2-0F84025D9484}" srcOrd="2" destOrd="0" presId="urn:microsoft.com/office/officeart/2005/8/layout/default"/>
    <dgm:cxn modelId="{24126239-14D7-4EA8-83EC-BD8B917B6641}" type="presParOf" srcId="{B5B67515-F2B0-4F94-BC65-A8496CE58C10}" destId="{520C020C-AC42-4057-AE5C-5417C7256B28}" srcOrd="3" destOrd="0" presId="urn:microsoft.com/office/officeart/2005/8/layout/default"/>
    <dgm:cxn modelId="{51A33D98-C7E2-4EDD-BC98-8ECAAE798361}" type="presParOf" srcId="{B5B67515-F2B0-4F94-BC65-A8496CE58C10}" destId="{A285417E-9D47-47DC-A252-06AC51BFD02F}" srcOrd="4" destOrd="0" presId="urn:microsoft.com/office/officeart/2005/8/layout/default"/>
    <dgm:cxn modelId="{F5C9F8B5-9454-4371-8347-3E4A7E5C61E3}" type="presParOf" srcId="{B5B67515-F2B0-4F94-BC65-A8496CE58C10}" destId="{15DD330F-5506-4609-AF78-0F7B54C61A96}" srcOrd="5" destOrd="0" presId="urn:microsoft.com/office/officeart/2005/8/layout/default"/>
    <dgm:cxn modelId="{352E8645-FBCB-48B0-B689-C17A0364EDB7}" type="presParOf" srcId="{B5B67515-F2B0-4F94-BC65-A8496CE58C10}" destId="{4975D528-5A66-41A2-BDC1-C19E048A0189}" srcOrd="6"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1235DAE-F4B5-4C3D-A52A-FD2880CE2161}" type="doc">
      <dgm:prSet loTypeId="urn:microsoft.com/office/officeart/2005/8/layout/vList2" loCatId="list" qsTypeId="urn:microsoft.com/office/officeart/2005/8/quickstyle/simple1" qsCatId="simple" csTypeId="urn:microsoft.com/office/officeart/2005/8/colors/colorful5" csCatId="colorful"/>
      <dgm:spPr/>
      <dgm:t>
        <a:bodyPr/>
        <a:lstStyle/>
        <a:p>
          <a:endParaRPr lang="en-US"/>
        </a:p>
      </dgm:t>
    </dgm:pt>
    <dgm:pt modelId="{7954640E-D4D8-4BE3-BD9B-990524D498DA}">
      <dgm:prSet/>
      <dgm:spPr/>
      <dgm:t>
        <a:bodyPr/>
        <a:lstStyle/>
        <a:p>
          <a:r>
            <a:rPr lang="en-IN"/>
            <a:t>The MOT’s main task is to accurately estimate the bounding boxes for all the identities(objects) through time. It’s objective is to predict tracks in a video sequence. </a:t>
          </a:r>
          <a:endParaRPr lang="en-US"/>
        </a:p>
      </dgm:t>
    </dgm:pt>
    <dgm:pt modelId="{135A4961-2DD6-4E2E-8DED-4E4978C156EE}" type="parTrans" cxnId="{E8AEE2EB-A876-4D59-B55F-9BF774FB0D5C}">
      <dgm:prSet/>
      <dgm:spPr/>
      <dgm:t>
        <a:bodyPr/>
        <a:lstStyle/>
        <a:p>
          <a:endParaRPr lang="en-US"/>
        </a:p>
      </dgm:t>
    </dgm:pt>
    <dgm:pt modelId="{CD52DFAF-7A1A-4A86-A8E4-DF4B47625D6A}" type="sibTrans" cxnId="{E8AEE2EB-A876-4D59-B55F-9BF774FB0D5C}">
      <dgm:prSet/>
      <dgm:spPr/>
      <dgm:t>
        <a:bodyPr/>
        <a:lstStyle/>
        <a:p>
          <a:endParaRPr lang="en-US"/>
        </a:p>
      </dgm:t>
    </dgm:pt>
    <dgm:pt modelId="{EBE93511-D48F-477C-A8D0-3AA52981C07E}">
      <dgm:prSet/>
      <dgm:spPr/>
      <dgm:t>
        <a:bodyPr/>
        <a:lstStyle/>
        <a:p>
          <a:r>
            <a:rPr lang="en-IN"/>
            <a:t>At a frame t, the predicted bounded boxes(N</a:t>
          </a:r>
          <a:r>
            <a:rPr lang="en-IN" baseline="-25000"/>
            <a:t>t</a:t>
          </a:r>
          <a:r>
            <a:rPr lang="en-IN"/>
            <a:t>) are compared with the ground-truth objects(M</a:t>
          </a:r>
          <a:r>
            <a:rPr lang="en-IN" baseline="-25000"/>
            <a:t>t</a:t>
          </a:r>
          <a:r>
            <a:rPr lang="en-IN"/>
            <a:t>)</a:t>
          </a:r>
          <a:endParaRPr lang="en-US"/>
        </a:p>
      </dgm:t>
    </dgm:pt>
    <dgm:pt modelId="{99ECE2EC-1265-4A15-973D-28197E5F881E}" type="parTrans" cxnId="{53416A79-D7D9-4DA9-8356-777621E272DD}">
      <dgm:prSet/>
      <dgm:spPr/>
      <dgm:t>
        <a:bodyPr/>
        <a:lstStyle/>
        <a:p>
          <a:endParaRPr lang="en-US"/>
        </a:p>
      </dgm:t>
    </dgm:pt>
    <dgm:pt modelId="{4140AE1F-67DC-495C-8918-735BB605600F}" type="sibTrans" cxnId="{53416A79-D7D9-4DA9-8356-777621E272DD}">
      <dgm:prSet/>
      <dgm:spPr/>
      <dgm:t>
        <a:bodyPr/>
        <a:lstStyle/>
        <a:p>
          <a:endParaRPr lang="en-US"/>
        </a:p>
      </dgm:t>
    </dgm:pt>
    <dgm:pt modelId="{8F021945-14BC-442D-99DB-5057AF8A6492}">
      <dgm:prSet/>
      <dgm:spPr/>
      <dgm:t>
        <a:bodyPr/>
        <a:lstStyle/>
        <a:p>
          <a:r>
            <a:rPr lang="en-IN"/>
            <a:t>Intersection over-Union(IoU) metric is used to obtain distance matrix(D</a:t>
          </a:r>
          <a:r>
            <a:rPr lang="en-IN" baseline="-25000"/>
            <a:t>NxM</a:t>
          </a:r>
          <a:r>
            <a:rPr lang="en-IN"/>
            <a:t>)</a:t>
          </a:r>
          <a:endParaRPr lang="en-US"/>
        </a:p>
      </dgm:t>
    </dgm:pt>
    <dgm:pt modelId="{80BC5626-1A58-44D3-AA27-9F86B4313FB9}" type="parTrans" cxnId="{689D2F6C-5D08-47FB-B74F-304315E5C183}">
      <dgm:prSet/>
      <dgm:spPr/>
      <dgm:t>
        <a:bodyPr/>
        <a:lstStyle/>
        <a:p>
          <a:endParaRPr lang="en-US"/>
        </a:p>
      </dgm:t>
    </dgm:pt>
    <dgm:pt modelId="{E4870E68-1B1E-4B5F-A1F4-6B134A2251B4}" type="sibTrans" cxnId="{689D2F6C-5D08-47FB-B74F-304315E5C183}">
      <dgm:prSet/>
      <dgm:spPr/>
      <dgm:t>
        <a:bodyPr/>
        <a:lstStyle/>
        <a:p>
          <a:endParaRPr lang="en-US"/>
        </a:p>
      </dgm:t>
    </dgm:pt>
    <dgm:pt modelId="{22D2B457-A8C7-406E-9E42-97F8DE1E351C}">
      <dgm:prSet/>
      <dgm:spPr/>
      <dgm:t>
        <a:bodyPr/>
        <a:lstStyle/>
        <a:p>
          <a:r>
            <a:rPr lang="en-IN"/>
            <a:t>Optimal Prediction-To-Ground truth assignment binary matrix is obtained by using Hungarian Algorithm.</a:t>
          </a:r>
          <a:endParaRPr lang="en-US"/>
        </a:p>
      </dgm:t>
    </dgm:pt>
    <dgm:pt modelId="{52B1780F-E589-47F3-A7F2-DD39F292EA04}" type="parTrans" cxnId="{3C72B4A8-C386-4B2D-94B9-3205B549FBD3}">
      <dgm:prSet/>
      <dgm:spPr/>
      <dgm:t>
        <a:bodyPr/>
        <a:lstStyle/>
        <a:p>
          <a:endParaRPr lang="en-US"/>
        </a:p>
      </dgm:t>
    </dgm:pt>
    <dgm:pt modelId="{EF5CBFE7-AB89-4665-AD51-333C3ADA3D2C}" type="sibTrans" cxnId="{3C72B4A8-C386-4B2D-94B9-3205B549FBD3}">
      <dgm:prSet/>
      <dgm:spPr/>
      <dgm:t>
        <a:bodyPr/>
        <a:lstStyle/>
        <a:p>
          <a:endParaRPr lang="en-US"/>
        </a:p>
      </dgm:t>
    </dgm:pt>
    <dgm:pt modelId="{03B5428A-60B1-4D69-8AA8-80310134CF1C}" type="pres">
      <dgm:prSet presAssocID="{01235DAE-F4B5-4C3D-A52A-FD2880CE2161}" presName="linear" presStyleCnt="0">
        <dgm:presLayoutVars>
          <dgm:animLvl val="lvl"/>
          <dgm:resizeHandles val="exact"/>
        </dgm:presLayoutVars>
      </dgm:prSet>
      <dgm:spPr/>
    </dgm:pt>
    <dgm:pt modelId="{D681CD45-34F2-439E-B981-D3F375388021}" type="pres">
      <dgm:prSet presAssocID="{7954640E-D4D8-4BE3-BD9B-990524D498DA}" presName="parentText" presStyleLbl="node1" presStyleIdx="0" presStyleCnt="4">
        <dgm:presLayoutVars>
          <dgm:chMax val="0"/>
          <dgm:bulletEnabled val="1"/>
        </dgm:presLayoutVars>
      </dgm:prSet>
      <dgm:spPr/>
    </dgm:pt>
    <dgm:pt modelId="{8BFDD9C2-6967-474A-8C93-57F9DFCC3C07}" type="pres">
      <dgm:prSet presAssocID="{CD52DFAF-7A1A-4A86-A8E4-DF4B47625D6A}" presName="spacer" presStyleCnt="0"/>
      <dgm:spPr/>
    </dgm:pt>
    <dgm:pt modelId="{2524AF6B-C85D-42F0-BE34-387E98BE0C19}" type="pres">
      <dgm:prSet presAssocID="{EBE93511-D48F-477C-A8D0-3AA52981C07E}" presName="parentText" presStyleLbl="node1" presStyleIdx="1" presStyleCnt="4">
        <dgm:presLayoutVars>
          <dgm:chMax val="0"/>
          <dgm:bulletEnabled val="1"/>
        </dgm:presLayoutVars>
      </dgm:prSet>
      <dgm:spPr/>
    </dgm:pt>
    <dgm:pt modelId="{A2D9BD67-64E7-421E-A705-F21A0DE97F61}" type="pres">
      <dgm:prSet presAssocID="{4140AE1F-67DC-495C-8918-735BB605600F}" presName="spacer" presStyleCnt="0"/>
      <dgm:spPr/>
    </dgm:pt>
    <dgm:pt modelId="{5D57585E-D65E-401B-A519-54E3F53C5067}" type="pres">
      <dgm:prSet presAssocID="{8F021945-14BC-442D-99DB-5057AF8A6492}" presName="parentText" presStyleLbl="node1" presStyleIdx="2" presStyleCnt="4">
        <dgm:presLayoutVars>
          <dgm:chMax val="0"/>
          <dgm:bulletEnabled val="1"/>
        </dgm:presLayoutVars>
      </dgm:prSet>
      <dgm:spPr/>
    </dgm:pt>
    <dgm:pt modelId="{BE922015-D089-48C6-B87F-084BDEAB963C}" type="pres">
      <dgm:prSet presAssocID="{E4870E68-1B1E-4B5F-A1F4-6B134A2251B4}" presName="spacer" presStyleCnt="0"/>
      <dgm:spPr/>
    </dgm:pt>
    <dgm:pt modelId="{F67ADD26-E259-4291-9385-B1C18B0AEAB9}" type="pres">
      <dgm:prSet presAssocID="{22D2B457-A8C7-406E-9E42-97F8DE1E351C}" presName="parentText" presStyleLbl="node1" presStyleIdx="3" presStyleCnt="4">
        <dgm:presLayoutVars>
          <dgm:chMax val="0"/>
          <dgm:bulletEnabled val="1"/>
        </dgm:presLayoutVars>
      </dgm:prSet>
      <dgm:spPr/>
    </dgm:pt>
  </dgm:ptLst>
  <dgm:cxnLst>
    <dgm:cxn modelId="{C6C04506-66E7-4E63-85F5-C179941B6F1F}" type="presOf" srcId="{8F021945-14BC-442D-99DB-5057AF8A6492}" destId="{5D57585E-D65E-401B-A519-54E3F53C5067}" srcOrd="0" destOrd="0" presId="urn:microsoft.com/office/officeart/2005/8/layout/vList2"/>
    <dgm:cxn modelId="{36D4A20D-8C68-4221-9AFA-86585E163D52}" type="presOf" srcId="{01235DAE-F4B5-4C3D-A52A-FD2880CE2161}" destId="{03B5428A-60B1-4D69-8AA8-80310134CF1C}" srcOrd="0" destOrd="0" presId="urn:microsoft.com/office/officeart/2005/8/layout/vList2"/>
    <dgm:cxn modelId="{16DBC611-308F-43E9-B252-5C561FAEFE2A}" type="presOf" srcId="{7954640E-D4D8-4BE3-BD9B-990524D498DA}" destId="{D681CD45-34F2-439E-B981-D3F375388021}" srcOrd="0" destOrd="0" presId="urn:microsoft.com/office/officeart/2005/8/layout/vList2"/>
    <dgm:cxn modelId="{689D2F6C-5D08-47FB-B74F-304315E5C183}" srcId="{01235DAE-F4B5-4C3D-A52A-FD2880CE2161}" destId="{8F021945-14BC-442D-99DB-5057AF8A6492}" srcOrd="2" destOrd="0" parTransId="{80BC5626-1A58-44D3-AA27-9F86B4313FB9}" sibTransId="{E4870E68-1B1E-4B5F-A1F4-6B134A2251B4}"/>
    <dgm:cxn modelId="{53416A79-D7D9-4DA9-8356-777621E272DD}" srcId="{01235DAE-F4B5-4C3D-A52A-FD2880CE2161}" destId="{EBE93511-D48F-477C-A8D0-3AA52981C07E}" srcOrd="1" destOrd="0" parTransId="{99ECE2EC-1265-4A15-973D-28197E5F881E}" sibTransId="{4140AE1F-67DC-495C-8918-735BB605600F}"/>
    <dgm:cxn modelId="{F3E095A3-FF37-4DA5-8B4F-C7C34634FAED}" type="presOf" srcId="{EBE93511-D48F-477C-A8D0-3AA52981C07E}" destId="{2524AF6B-C85D-42F0-BE34-387E98BE0C19}" srcOrd="0" destOrd="0" presId="urn:microsoft.com/office/officeart/2005/8/layout/vList2"/>
    <dgm:cxn modelId="{3C72B4A8-C386-4B2D-94B9-3205B549FBD3}" srcId="{01235DAE-F4B5-4C3D-A52A-FD2880CE2161}" destId="{22D2B457-A8C7-406E-9E42-97F8DE1E351C}" srcOrd="3" destOrd="0" parTransId="{52B1780F-E589-47F3-A7F2-DD39F292EA04}" sibTransId="{EF5CBFE7-AB89-4665-AD51-333C3ADA3D2C}"/>
    <dgm:cxn modelId="{E8AEE2EB-A876-4D59-B55F-9BF774FB0D5C}" srcId="{01235DAE-F4B5-4C3D-A52A-FD2880CE2161}" destId="{7954640E-D4D8-4BE3-BD9B-990524D498DA}" srcOrd="0" destOrd="0" parTransId="{135A4961-2DD6-4E2E-8DED-4E4978C156EE}" sibTransId="{CD52DFAF-7A1A-4A86-A8E4-DF4B47625D6A}"/>
    <dgm:cxn modelId="{6CF137FA-204A-4503-8C16-DE3E55936413}" type="presOf" srcId="{22D2B457-A8C7-406E-9E42-97F8DE1E351C}" destId="{F67ADD26-E259-4291-9385-B1C18B0AEAB9}" srcOrd="0" destOrd="0" presId="urn:microsoft.com/office/officeart/2005/8/layout/vList2"/>
    <dgm:cxn modelId="{F58FF7F2-5F52-46A8-A3F7-22E4EA4E1B54}" type="presParOf" srcId="{03B5428A-60B1-4D69-8AA8-80310134CF1C}" destId="{D681CD45-34F2-439E-B981-D3F375388021}" srcOrd="0" destOrd="0" presId="urn:microsoft.com/office/officeart/2005/8/layout/vList2"/>
    <dgm:cxn modelId="{B7101C85-C613-4F1C-B0C0-9B415B0A9780}" type="presParOf" srcId="{03B5428A-60B1-4D69-8AA8-80310134CF1C}" destId="{8BFDD9C2-6967-474A-8C93-57F9DFCC3C07}" srcOrd="1" destOrd="0" presId="urn:microsoft.com/office/officeart/2005/8/layout/vList2"/>
    <dgm:cxn modelId="{C8934ACF-BF7B-4257-96BD-BFCD157B769B}" type="presParOf" srcId="{03B5428A-60B1-4D69-8AA8-80310134CF1C}" destId="{2524AF6B-C85D-42F0-BE34-387E98BE0C19}" srcOrd="2" destOrd="0" presId="urn:microsoft.com/office/officeart/2005/8/layout/vList2"/>
    <dgm:cxn modelId="{4EBCF07D-801F-4305-B324-21BE72312368}" type="presParOf" srcId="{03B5428A-60B1-4D69-8AA8-80310134CF1C}" destId="{A2D9BD67-64E7-421E-A705-F21A0DE97F61}" srcOrd="3" destOrd="0" presId="urn:microsoft.com/office/officeart/2005/8/layout/vList2"/>
    <dgm:cxn modelId="{AAC9F2D3-E536-4B7E-A1EF-74F80C845F12}" type="presParOf" srcId="{03B5428A-60B1-4D69-8AA8-80310134CF1C}" destId="{5D57585E-D65E-401B-A519-54E3F53C5067}" srcOrd="4" destOrd="0" presId="urn:microsoft.com/office/officeart/2005/8/layout/vList2"/>
    <dgm:cxn modelId="{C2180221-6A5C-47BC-A54F-AE2D158D9A86}" type="presParOf" srcId="{03B5428A-60B1-4D69-8AA8-80310134CF1C}" destId="{BE922015-D089-48C6-B87F-084BDEAB963C}" srcOrd="5" destOrd="0" presId="urn:microsoft.com/office/officeart/2005/8/layout/vList2"/>
    <dgm:cxn modelId="{4C025DF0-BB70-4CDA-90D1-72A8A6CE6CF8}" type="presParOf" srcId="{03B5428A-60B1-4D69-8AA8-80310134CF1C}" destId="{F67ADD26-E259-4291-9385-B1C18B0AEAB9}"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3566095-0AC0-4B30-946D-9860CF0BAF16}" type="doc">
      <dgm:prSet loTypeId="urn:microsoft.com/office/officeart/2005/8/layout/hierarchy1" loCatId="hierarchy" qsTypeId="urn:microsoft.com/office/officeart/2005/8/quickstyle/simple1" qsCatId="simple" csTypeId="urn:microsoft.com/office/officeart/2005/8/colors/colorful2" csCatId="colorful"/>
      <dgm:spPr/>
      <dgm:t>
        <a:bodyPr/>
        <a:lstStyle/>
        <a:p>
          <a:endParaRPr lang="en-US"/>
        </a:p>
      </dgm:t>
    </dgm:pt>
    <dgm:pt modelId="{EB9A8AF5-F0E8-4A97-8816-D4BAFD51D8A7}">
      <dgm:prSet/>
      <dgm:spPr/>
      <dgm:t>
        <a:bodyPr/>
        <a:lstStyle/>
        <a:p>
          <a:r>
            <a:rPr lang="en-US"/>
            <a:t>Loss function that is directly inspired by the standard MOT evaluation measures for end-to-end training of the multi object trackers. </a:t>
          </a:r>
        </a:p>
      </dgm:t>
    </dgm:pt>
    <dgm:pt modelId="{32D09EC8-D065-4A25-A458-DB133EFC3F35}" type="parTrans" cxnId="{4CAA73CC-E7F3-43D4-8AC2-D8C083E318A3}">
      <dgm:prSet/>
      <dgm:spPr/>
      <dgm:t>
        <a:bodyPr/>
        <a:lstStyle/>
        <a:p>
          <a:endParaRPr lang="en-US"/>
        </a:p>
      </dgm:t>
    </dgm:pt>
    <dgm:pt modelId="{998E58F3-E047-427F-9EEC-A5B68E22A92B}" type="sibTrans" cxnId="{4CAA73CC-E7F3-43D4-8AC2-D8C083E318A3}">
      <dgm:prSet/>
      <dgm:spPr/>
      <dgm:t>
        <a:bodyPr/>
        <a:lstStyle/>
        <a:p>
          <a:endParaRPr lang="en-US"/>
        </a:p>
      </dgm:t>
    </dgm:pt>
    <dgm:pt modelId="{84B50743-BB17-4C08-9465-8F37F5BA1281}">
      <dgm:prSet/>
      <dgm:spPr/>
      <dgm:t>
        <a:bodyPr/>
        <a:lstStyle/>
        <a:p>
          <a:r>
            <a:rPr lang="en-US"/>
            <a:t>Deep Hungarian Net is proposed to match the predicted tracks to the ground truth objects in a differentiable manner by back propagating losses. </a:t>
          </a:r>
        </a:p>
      </dgm:t>
    </dgm:pt>
    <dgm:pt modelId="{12D6286C-1F03-47CC-914D-EE0F22E4CD1E}" type="parTrans" cxnId="{CAB11BC9-DA8E-4902-AD3B-C06771860A0C}">
      <dgm:prSet/>
      <dgm:spPr/>
      <dgm:t>
        <a:bodyPr/>
        <a:lstStyle/>
        <a:p>
          <a:endParaRPr lang="en-US"/>
        </a:p>
      </dgm:t>
    </dgm:pt>
    <dgm:pt modelId="{6EF0E802-377D-4F19-8186-A4CB8A00CD45}" type="sibTrans" cxnId="{CAB11BC9-DA8E-4902-AD3B-C06771860A0C}">
      <dgm:prSet/>
      <dgm:spPr/>
      <dgm:t>
        <a:bodyPr/>
        <a:lstStyle/>
        <a:p>
          <a:endParaRPr lang="en-US"/>
        </a:p>
      </dgm:t>
    </dgm:pt>
    <dgm:pt modelId="{E17184D7-0A71-426D-A673-3181E1DA1082}">
      <dgm:prSet/>
      <dgm:spPr/>
      <dgm:t>
        <a:bodyPr/>
        <a:lstStyle/>
        <a:p>
          <a:r>
            <a:rPr lang="en-US"/>
            <a:t>The approximation is based on Bi-Recurrent Neural Network that computes the soft assignment matrix based on prediction-to-ground-truth distance matrix. </a:t>
          </a:r>
        </a:p>
      </dgm:t>
    </dgm:pt>
    <dgm:pt modelId="{D22C503E-E224-472E-B584-99CD5225CC1D}" type="parTrans" cxnId="{1AAE82A5-E995-4F71-B765-C40425F80A60}">
      <dgm:prSet/>
      <dgm:spPr/>
      <dgm:t>
        <a:bodyPr/>
        <a:lstStyle/>
        <a:p>
          <a:endParaRPr lang="en-US"/>
        </a:p>
      </dgm:t>
    </dgm:pt>
    <dgm:pt modelId="{E15D1AAE-74BC-49AD-8910-1472BA1A6DC9}" type="sibTrans" cxnId="{1AAE82A5-E995-4F71-B765-C40425F80A60}">
      <dgm:prSet/>
      <dgm:spPr/>
      <dgm:t>
        <a:bodyPr/>
        <a:lstStyle/>
        <a:p>
          <a:endParaRPr lang="en-US"/>
        </a:p>
      </dgm:t>
    </dgm:pt>
    <dgm:pt modelId="{2837A033-5F7F-4D68-8012-FEFBDBBB2A23}" type="pres">
      <dgm:prSet presAssocID="{13566095-0AC0-4B30-946D-9860CF0BAF16}" presName="hierChild1" presStyleCnt="0">
        <dgm:presLayoutVars>
          <dgm:chPref val="1"/>
          <dgm:dir/>
          <dgm:animOne val="branch"/>
          <dgm:animLvl val="lvl"/>
          <dgm:resizeHandles/>
        </dgm:presLayoutVars>
      </dgm:prSet>
      <dgm:spPr/>
    </dgm:pt>
    <dgm:pt modelId="{6F699043-B0CD-4766-B826-78DA2A768C36}" type="pres">
      <dgm:prSet presAssocID="{EB9A8AF5-F0E8-4A97-8816-D4BAFD51D8A7}" presName="hierRoot1" presStyleCnt="0"/>
      <dgm:spPr/>
    </dgm:pt>
    <dgm:pt modelId="{CC4FA426-9E67-48A3-862B-4AB4B8DBCF73}" type="pres">
      <dgm:prSet presAssocID="{EB9A8AF5-F0E8-4A97-8816-D4BAFD51D8A7}" presName="composite" presStyleCnt="0"/>
      <dgm:spPr/>
    </dgm:pt>
    <dgm:pt modelId="{AE7861B2-CF42-4B81-8A00-75F4D8D93936}" type="pres">
      <dgm:prSet presAssocID="{EB9A8AF5-F0E8-4A97-8816-D4BAFD51D8A7}" presName="background" presStyleLbl="node0" presStyleIdx="0" presStyleCnt="3"/>
      <dgm:spPr/>
    </dgm:pt>
    <dgm:pt modelId="{8B0C1C54-8C0A-4605-B9FB-306845817237}" type="pres">
      <dgm:prSet presAssocID="{EB9A8AF5-F0E8-4A97-8816-D4BAFD51D8A7}" presName="text" presStyleLbl="fgAcc0" presStyleIdx="0" presStyleCnt="3">
        <dgm:presLayoutVars>
          <dgm:chPref val="3"/>
        </dgm:presLayoutVars>
      </dgm:prSet>
      <dgm:spPr/>
    </dgm:pt>
    <dgm:pt modelId="{58A7FEA7-9E75-40AA-9C25-538636BD65F9}" type="pres">
      <dgm:prSet presAssocID="{EB9A8AF5-F0E8-4A97-8816-D4BAFD51D8A7}" presName="hierChild2" presStyleCnt="0"/>
      <dgm:spPr/>
    </dgm:pt>
    <dgm:pt modelId="{234073E0-8F12-448E-8555-79F04FCF8C63}" type="pres">
      <dgm:prSet presAssocID="{84B50743-BB17-4C08-9465-8F37F5BA1281}" presName="hierRoot1" presStyleCnt="0"/>
      <dgm:spPr/>
    </dgm:pt>
    <dgm:pt modelId="{26DF8A00-7E0E-4364-A1AB-3AE8079A9F43}" type="pres">
      <dgm:prSet presAssocID="{84B50743-BB17-4C08-9465-8F37F5BA1281}" presName="composite" presStyleCnt="0"/>
      <dgm:spPr/>
    </dgm:pt>
    <dgm:pt modelId="{A2068BF9-7C80-4411-BE76-576173FFEEB8}" type="pres">
      <dgm:prSet presAssocID="{84B50743-BB17-4C08-9465-8F37F5BA1281}" presName="background" presStyleLbl="node0" presStyleIdx="1" presStyleCnt="3"/>
      <dgm:spPr/>
    </dgm:pt>
    <dgm:pt modelId="{BE53E2EA-7EED-41DE-B5A2-72BBCF675462}" type="pres">
      <dgm:prSet presAssocID="{84B50743-BB17-4C08-9465-8F37F5BA1281}" presName="text" presStyleLbl="fgAcc0" presStyleIdx="1" presStyleCnt="3">
        <dgm:presLayoutVars>
          <dgm:chPref val="3"/>
        </dgm:presLayoutVars>
      </dgm:prSet>
      <dgm:spPr/>
    </dgm:pt>
    <dgm:pt modelId="{4999F12C-FE95-4269-9E8C-642FC057BA02}" type="pres">
      <dgm:prSet presAssocID="{84B50743-BB17-4C08-9465-8F37F5BA1281}" presName="hierChild2" presStyleCnt="0"/>
      <dgm:spPr/>
    </dgm:pt>
    <dgm:pt modelId="{C94020FC-EECE-4B77-9DE1-61F5E10F48BD}" type="pres">
      <dgm:prSet presAssocID="{E17184D7-0A71-426D-A673-3181E1DA1082}" presName="hierRoot1" presStyleCnt="0"/>
      <dgm:spPr/>
    </dgm:pt>
    <dgm:pt modelId="{5C3D3A4B-CB43-43E2-B46E-CF4C1CC31C92}" type="pres">
      <dgm:prSet presAssocID="{E17184D7-0A71-426D-A673-3181E1DA1082}" presName="composite" presStyleCnt="0"/>
      <dgm:spPr/>
    </dgm:pt>
    <dgm:pt modelId="{D839CE1C-92D4-412B-ACB3-9F14A5F4541D}" type="pres">
      <dgm:prSet presAssocID="{E17184D7-0A71-426D-A673-3181E1DA1082}" presName="background" presStyleLbl="node0" presStyleIdx="2" presStyleCnt="3"/>
      <dgm:spPr/>
    </dgm:pt>
    <dgm:pt modelId="{D0A91CBA-1524-40F0-A53F-5273584848ED}" type="pres">
      <dgm:prSet presAssocID="{E17184D7-0A71-426D-A673-3181E1DA1082}" presName="text" presStyleLbl="fgAcc0" presStyleIdx="2" presStyleCnt="3">
        <dgm:presLayoutVars>
          <dgm:chPref val="3"/>
        </dgm:presLayoutVars>
      </dgm:prSet>
      <dgm:spPr/>
    </dgm:pt>
    <dgm:pt modelId="{C6318A45-CF63-47DF-9768-D4B36674FE01}" type="pres">
      <dgm:prSet presAssocID="{E17184D7-0A71-426D-A673-3181E1DA1082}" presName="hierChild2" presStyleCnt="0"/>
      <dgm:spPr/>
    </dgm:pt>
  </dgm:ptLst>
  <dgm:cxnLst>
    <dgm:cxn modelId="{3C0CAB3F-7EEE-4ED2-88F2-015DF4CDB3C5}" type="presOf" srcId="{E17184D7-0A71-426D-A673-3181E1DA1082}" destId="{D0A91CBA-1524-40F0-A53F-5273584848ED}" srcOrd="0" destOrd="0" presId="urn:microsoft.com/office/officeart/2005/8/layout/hierarchy1"/>
    <dgm:cxn modelId="{DE1D226F-DC87-4883-B8F3-AADD74C2D796}" type="presOf" srcId="{EB9A8AF5-F0E8-4A97-8816-D4BAFD51D8A7}" destId="{8B0C1C54-8C0A-4605-B9FB-306845817237}" srcOrd="0" destOrd="0" presId="urn:microsoft.com/office/officeart/2005/8/layout/hierarchy1"/>
    <dgm:cxn modelId="{F78EFD91-6979-4B6C-B8AC-23A371C4515B}" type="presOf" srcId="{13566095-0AC0-4B30-946D-9860CF0BAF16}" destId="{2837A033-5F7F-4D68-8012-FEFBDBBB2A23}" srcOrd="0" destOrd="0" presId="urn:microsoft.com/office/officeart/2005/8/layout/hierarchy1"/>
    <dgm:cxn modelId="{1AAE82A5-E995-4F71-B765-C40425F80A60}" srcId="{13566095-0AC0-4B30-946D-9860CF0BAF16}" destId="{E17184D7-0A71-426D-A673-3181E1DA1082}" srcOrd="2" destOrd="0" parTransId="{D22C503E-E224-472E-B584-99CD5225CC1D}" sibTransId="{E15D1AAE-74BC-49AD-8910-1472BA1A6DC9}"/>
    <dgm:cxn modelId="{CAB11BC9-DA8E-4902-AD3B-C06771860A0C}" srcId="{13566095-0AC0-4B30-946D-9860CF0BAF16}" destId="{84B50743-BB17-4C08-9465-8F37F5BA1281}" srcOrd="1" destOrd="0" parTransId="{12D6286C-1F03-47CC-914D-EE0F22E4CD1E}" sibTransId="{6EF0E802-377D-4F19-8186-A4CB8A00CD45}"/>
    <dgm:cxn modelId="{4CAA73CC-E7F3-43D4-8AC2-D8C083E318A3}" srcId="{13566095-0AC0-4B30-946D-9860CF0BAF16}" destId="{EB9A8AF5-F0E8-4A97-8816-D4BAFD51D8A7}" srcOrd="0" destOrd="0" parTransId="{32D09EC8-D065-4A25-A458-DB133EFC3F35}" sibTransId="{998E58F3-E047-427F-9EEC-A5B68E22A92B}"/>
    <dgm:cxn modelId="{91D5E5F3-486A-4F2A-A8CF-67756A17F32C}" type="presOf" srcId="{84B50743-BB17-4C08-9465-8F37F5BA1281}" destId="{BE53E2EA-7EED-41DE-B5A2-72BBCF675462}" srcOrd="0" destOrd="0" presId="urn:microsoft.com/office/officeart/2005/8/layout/hierarchy1"/>
    <dgm:cxn modelId="{6D26C192-6431-49CD-A666-2A61ABCE6998}" type="presParOf" srcId="{2837A033-5F7F-4D68-8012-FEFBDBBB2A23}" destId="{6F699043-B0CD-4766-B826-78DA2A768C36}" srcOrd="0" destOrd="0" presId="urn:microsoft.com/office/officeart/2005/8/layout/hierarchy1"/>
    <dgm:cxn modelId="{60E38B64-5714-467F-8F12-77D8B2E5911B}" type="presParOf" srcId="{6F699043-B0CD-4766-B826-78DA2A768C36}" destId="{CC4FA426-9E67-48A3-862B-4AB4B8DBCF73}" srcOrd="0" destOrd="0" presId="urn:microsoft.com/office/officeart/2005/8/layout/hierarchy1"/>
    <dgm:cxn modelId="{CAE93F59-F47E-4E1E-B6C4-53D0B7155C26}" type="presParOf" srcId="{CC4FA426-9E67-48A3-862B-4AB4B8DBCF73}" destId="{AE7861B2-CF42-4B81-8A00-75F4D8D93936}" srcOrd="0" destOrd="0" presId="urn:microsoft.com/office/officeart/2005/8/layout/hierarchy1"/>
    <dgm:cxn modelId="{960C988D-70DA-41C6-87FE-D899FE7795F8}" type="presParOf" srcId="{CC4FA426-9E67-48A3-862B-4AB4B8DBCF73}" destId="{8B0C1C54-8C0A-4605-B9FB-306845817237}" srcOrd="1" destOrd="0" presId="urn:microsoft.com/office/officeart/2005/8/layout/hierarchy1"/>
    <dgm:cxn modelId="{9BA19BFF-84A4-4705-A9A4-109F1512295C}" type="presParOf" srcId="{6F699043-B0CD-4766-B826-78DA2A768C36}" destId="{58A7FEA7-9E75-40AA-9C25-538636BD65F9}" srcOrd="1" destOrd="0" presId="urn:microsoft.com/office/officeart/2005/8/layout/hierarchy1"/>
    <dgm:cxn modelId="{5AB10E98-9974-4025-A4FC-622DC1EC39C5}" type="presParOf" srcId="{2837A033-5F7F-4D68-8012-FEFBDBBB2A23}" destId="{234073E0-8F12-448E-8555-79F04FCF8C63}" srcOrd="1" destOrd="0" presId="urn:microsoft.com/office/officeart/2005/8/layout/hierarchy1"/>
    <dgm:cxn modelId="{DA817FED-8375-4C27-AC6C-3935EB16AA30}" type="presParOf" srcId="{234073E0-8F12-448E-8555-79F04FCF8C63}" destId="{26DF8A00-7E0E-4364-A1AB-3AE8079A9F43}" srcOrd="0" destOrd="0" presId="urn:microsoft.com/office/officeart/2005/8/layout/hierarchy1"/>
    <dgm:cxn modelId="{7B145D17-B7AF-47AB-9923-316344A83E7E}" type="presParOf" srcId="{26DF8A00-7E0E-4364-A1AB-3AE8079A9F43}" destId="{A2068BF9-7C80-4411-BE76-576173FFEEB8}" srcOrd="0" destOrd="0" presId="urn:microsoft.com/office/officeart/2005/8/layout/hierarchy1"/>
    <dgm:cxn modelId="{AB4F1E0C-293D-42AD-A1F9-3F6BCA808A68}" type="presParOf" srcId="{26DF8A00-7E0E-4364-A1AB-3AE8079A9F43}" destId="{BE53E2EA-7EED-41DE-B5A2-72BBCF675462}" srcOrd="1" destOrd="0" presId="urn:microsoft.com/office/officeart/2005/8/layout/hierarchy1"/>
    <dgm:cxn modelId="{ABC3CCE0-AF04-4E6B-83E6-DE2E17985ACD}" type="presParOf" srcId="{234073E0-8F12-448E-8555-79F04FCF8C63}" destId="{4999F12C-FE95-4269-9E8C-642FC057BA02}" srcOrd="1" destOrd="0" presId="urn:microsoft.com/office/officeart/2005/8/layout/hierarchy1"/>
    <dgm:cxn modelId="{30E185F3-45EB-4B48-85C6-C0896B02241C}" type="presParOf" srcId="{2837A033-5F7F-4D68-8012-FEFBDBBB2A23}" destId="{C94020FC-EECE-4B77-9DE1-61F5E10F48BD}" srcOrd="2" destOrd="0" presId="urn:microsoft.com/office/officeart/2005/8/layout/hierarchy1"/>
    <dgm:cxn modelId="{0A799897-FBB0-419E-9312-93807565B69C}" type="presParOf" srcId="{C94020FC-EECE-4B77-9DE1-61F5E10F48BD}" destId="{5C3D3A4B-CB43-43E2-B46E-CF4C1CC31C92}" srcOrd="0" destOrd="0" presId="urn:microsoft.com/office/officeart/2005/8/layout/hierarchy1"/>
    <dgm:cxn modelId="{DDB5481B-A7EF-4F7A-B9F7-1A43C0F05470}" type="presParOf" srcId="{5C3D3A4B-CB43-43E2-B46E-CF4C1CC31C92}" destId="{D839CE1C-92D4-412B-ACB3-9F14A5F4541D}" srcOrd="0" destOrd="0" presId="urn:microsoft.com/office/officeart/2005/8/layout/hierarchy1"/>
    <dgm:cxn modelId="{2FB60A80-3070-482B-99E4-C88F75EA35FD}" type="presParOf" srcId="{5C3D3A4B-CB43-43E2-B46E-CF4C1CC31C92}" destId="{D0A91CBA-1524-40F0-A53F-5273584848ED}" srcOrd="1" destOrd="0" presId="urn:microsoft.com/office/officeart/2005/8/layout/hierarchy1"/>
    <dgm:cxn modelId="{18347712-7BB9-4227-8603-903F90106EE9}" type="presParOf" srcId="{C94020FC-EECE-4B77-9DE1-61F5E10F48BD}" destId="{C6318A45-CF63-47DF-9768-D4B36674FE01}"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00928A6-7051-444B-B5E3-D3DC60F97325}">
      <dsp:nvSpPr>
        <dsp:cNvPr id="0" name=""/>
        <dsp:cNvSpPr/>
      </dsp:nvSpPr>
      <dsp:spPr>
        <a:xfrm>
          <a:off x="543547" y="2602"/>
          <a:ext cx="3111376" cy="1866825"/>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IN" sz="1700" kern="1200"/>
            <a:t>Deep learning can be used to train the multi- object tracking. Existing methods train only certain sub-modules using loss functions. Which do not often correlate with the evaluation metrics – MOTA and MOTP</a:t>
          </a:r>
          <a:endParaRPr lang="en-US" sz="1700" kern="1200"/>
        </a:p>
      </dsp:txBody>
      <dsp:txXfrm>
        <a:off x="543547" y="2602"/>
        <a:ext cx="3111376" cy="1866825"/>
      </dsp:txXfrm>
    </dsp:sp>
    <dsp:sp modelId="{3F301253-D33C-4C17-88A2-0F84025D9484}">
      <dsp:nvSpPr>
        <dsp:cNvPr id="0" name=""/>
        <dsp:cNvSpPr/>
      </dsp:nvSpPr>
      <dsp:spPr>
        <a:xfrm>
          <a:off x="3966061" y="2602"/>
          <a:ext cx="3111376" cy="1866825"/>
        </a:xfrm>
        <a:prstGeom prst="rect">
          <a:avLst/>
        </a:prstGeom>
        <a:solidFill>
          <a:schemeClr val="accent2">
            <a:hueOff val="-508265"/>
            <a:satOff val="-221"/>
            <a:lumOff val="-464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IN" sz="1700" kern="1200"/>
            <a:t>As these measures are </a:t>
          </a:r>
          <a:r>
            <a:rPr lang="en-IN" sz="1700" b="1" kern="1200"/>
            <a:t>non-differentiable</a:t>
          </a:r>
          <a:r>
            <a:rPr lang="en-IN" sz="1700" kern="1200"/>
            <a:t>, we cannot directly use them to optimize the loss functions. Hence, this paper proposes DeepMOT.</a:t>
          </a:r>
          <a:endParaRPr lang="en-US" sz="1700" kern="1200"/>
        </a:p>
      </dsp:txBody>
      <dsp:txXfrm>
        <a:off x="3966061" y="2602"/>
        <a:ext cx="3111376" cy="1866825"/>
      </dsp:txXfrm>
    </dsp:sp>
    <dsp:sp modelId="{A285417E-9D47-47DC-A252-06AC51BFD02F}">
      <dsp:nvSpPr>
        <dsp:cNvPr id="0" name=""/>
        <dsp:cNvSpPr/>
      </dsp:nvSpPr>
      <dsp:spPr>
        <a:xfrm>
          <a:off x="7388575" y="2602"/>
          <a:ext cx="3111376" cy="1866825"/>
        </a:xfrm>
        <a:prstGeom prst="rect">
          <a:avLst/>
        </a:prstGeom>
        <a:solidFill>
          <a:schemeClr val="accent2">
            <a:hueOff val="-1016531"/>
            <a:satOff val="-441"/>
            <a:lumOff val="-9281"/>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IN" sz="1700" kern="1200"/>
            <a:t>DeepMOT is a framework to train multi-object trackers including the DeepMOT Loss that directly co-relates with the established tracking evaluation metrics. </a:t>
          </a:r>
          <a:endParaRPr lang="en-US" sz="1700" kern="1200"/>
        </a:p>
      </dsp:txBody>
      <dsp:txXfrm>
        <a:off x="7388575" y="2602"/>
        <a:ext cx="3111376" cy="1866825"/>
      </dsp:txXfrm>
    </dsp:sp>
    <dsp:sp modelId="{4975D528-5A66-41A2-BDC1-C19E048A0189}">
      <dsp:nvSpPr>
        <dsp:cNvPr id="0" name=""/>
        <dsp:cNvSpPr/>
      </dsp:nvSpPr>
      <dsp:spPr>
        <a:xfrm>
          <a:off x="3966061" y="2180565"/>
          <a:ext cx="3111376" cy="1866825"/>
        </a:xfrm>
        <a:prstGeom prst="rect">
          <a:avLst/>
        </a:prstGeom>
        <a:solidFill>
          <a:schemeClr val="accent2">
            <a:hueOff val="-1524796"/>
            <a:satOff val="-662"/>
            <a:lumOff val="-13921"/>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IN" sz="1700" kern="1200"/>
            <a:t>A differential framework of Deep Hungarian Network is introduced which provides the approximation of the Standard Hungarian Algorithm used for getting the optimal predicted-to-Ground truth assignment. </a:t>
          </a:r>
          <a:endParaRPr lang="en-US" sz="1700" kern="1200"/>
        </a:p>
      </dsp:txBody>
      <dsp:txXfrm>
        <a:off x="3966061" y="2180565"/>
        <a:ext cx="3111376" cy="186682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81CD45-34F2-439E-B981-D3F375388021}">
      <dsp:nvSpPr>
        <dsp:cNvPr id="0" name=""/>
        <dsp:cNvSpPr/>
      </dsp:nvSpPr>
      <dsp:spPr>
        <a:xfrm>
          <a:off x="0" y="38136"/>
          <a:ext cx="10753725" cy="835379"/>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IN" sz="2100" kern="1200"/>
            <a:t>The MOT’s main task is to accurately estimate the bounding boxes for all the identities(objects) through time. It’s objective is to predict tracks in a video sequence. </a:t>
          </a:r>
          <a:endParaRPr lang="en-US" sz="2100" kern="1200"/>
        </a:p>
      </dsp:txBody>
      <dsp:txXfrm>
        <a:off x="40780" y="78916"/>
        <a:ext cx="10672165" cy="753819"/>
      </dsp:txXfrm>
    </dsp:sp>
    <dsp:sp modelId="{2524AF6B-C85D-42F0-BE34-387E98BE0C19}">
      <dsp:nvSpPr>
        <dsp:cNvPr id="0" name=""/>
        <dsp:cNvSpPr/>
      </dsp:nvSpPr>
      <dsp:spPr>
        <a:xfrm>
          <a:off x="0" y="933996"/>
          <a:ext cx="10753725" cy="835379"/>
        </a:xfrm>
        <a:prstGeom prst="roundRect">
          <a:avLst/>
        </a:prstGeom>
        <a:solidFill>
          <a:schemeClr val="accent5">
            <a:hueOff val="1620015"/>
            <a:satOff val="573"/>
            <a:lumOff val="5098"/>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IN" sz="2100" kern="1200"/>
            <a:t>At a frame t, the predicted bounded boxes(N</a:t>
          </a:r>
          <a:r>
            <a:rPr lang="en-IN" sz="2100" kern="1200" baseline="-25000"/>
            <a:t>t</a:t>
          </a:r>
          <a:r>
            <a:rPr lang="en-IN" sz="2100" kern="1200"/>
            <a:t>) are compared with the ground-truth objects(M</a:t>
          </a:r>
          <a:r>
            <a:rPr lang="en-IN" sz="2100" kern="1200" baseline="-25000"/>
            <a:t>t</a:t>
          </a:r>
          <a:r>
            <a:rPr lang="en-IN" sz="2100" kern="1200"/>
            <a:t>)</a:t>
          </a:r>
          <a:endParaRPr lang="en-US" sz="2100" kern="1200"/>
        </a:p>
      </dsp:txBody>
      <dsp:txXfrm>
        <a:off x="40780" y="974776"/>
        <a:ext cx="10672165" cy="753819"/>
      </dsp:txXfrm>
    </dsp:sp>
    <dsp:sp modelId="{5D57585E-D65E-401B-A519-54E3F53C5067}">
      <dsp:nvSpPr>
        <dsp:cNvPr id="0" name=""/>
        <dsp:cNvSpPr/>
      </dsp:nvSpPr>
      <dsp:spPr>
        <a:xfrm>
          <a:off x="0" y="1829856"/>
          <a:ext cx="10753725" cy="835379"/>
        </a:xfrm>
        <a:prstGeom prst="roundRect">
          <a:avLst/>
        </a:prstGeom>
        <a:solidFill>
          <a:schemeClr val="accent5">
            <a:hueOff val="3240030"/>
            <a:satOff val="1145"/>
            <a:lumOff val="10196"/>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IN" sz="2100" kern="1200"/>
            <a:t>Intersection over-Union(IoU) metric is used to obtain distance matrix(D</a:t>
          </a:r>
          <a:r>
            <a:rPr lang="en-IN" sz="2100" kern="1200" baseline="-25000"/>
            <a:t>NxM</a:t>
          </a:r>
          <a:r>
            <a:rPr lang="en-IN" sz="2100" kern="1200"/>
            <a:t>)</a:t>
          </a:r>
          <a:endParaRPr lang="en-US" sz="2100" kern="1200"/>
        </a:p>
      </dsp:txBody>
      <dsp:txXfrm>
        <a:off x="40780" y="1870636"/>
        <a:ext cx="10672165" cy="753819"/>
      </dsp:txXfrm>
    </dsp:sp>
    <dsp:sp modelId="{F67ADD26-E259-4291-9385-B1C18B0AEAB9}">
      <dsp:nvSpPr>
        <dsp:cNvPr id="0" name=""/>
        <dsp:cNvSpPr/>
      </dsp:nvSpPr>
      <dsp:spPr>
        <a:xfrm>
          <a:off x="0" y="2725717"/>
          <a:ext cx="10753725" cy="835379"/>
        </a:xfrm>
        <a:prstGeom prst="roundRect">
          <a:avLst/>
        </a:prstGeom>
        <a:solidFill>
          <a:schemeClr val="accent5">
            <a:hueOff val="4860045"/>
            <a:satOff val="1718"/>
            <a:lumOff val="15294"/>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IN" sz="2100" kern="1200"/>
            <a:t>Optimal Prediction-To-Ground truth assignment binary matrix is obtained by using Hungarian Algorithm.</a:t>
          </a:r>
          <a:endParaRPr lang="en-US" sz="2100" kern="1200"/>
        </a:p>
      </dsp:txBody>
      <dsp:txXfrm>
        <a:off x="40780" y="2766497"/>
        <a:ext cx="10672165" cy="75381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E7861B2-CF42-4B81-8A00-75F4D8D93936}">
      <dsp:nvSpPr>
        <dsp:cNvPr id="0" name=""/>
        <dsp:cNvSpPr/>
      </dsp:nvSpPr>
      <dsp:spPr>
        <a:xfrm>
          <a:off x="0" y="679717"/>
          <a:ext cx="3024485" cy="192054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B0C1C54-8C0A-4605-B9FB-306845817237}">
      <dsp:nvSpPr>
        <dsp:cNvPr id="0" name=""/>
        <dsp:cNvSpPr/>
      </dsp:nvSpPr>
      <dsp:spPr>
        <a:xfrm>
          <a:off x="336053" y="998968"/>
          <a:ext cx="3024485" cy="192054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a:t>Loss function that is directly inspired by the standard MOT evaluation measures for end-to-end training of the multi object trackers. </a:t>
          </a:r>
        </a:p>
      </dsp:txBody>
      <dsp:txXfrm>
        <a:off x="392304" y="1055219"/>
        <a:ext cx="2911983" cy="1808046"/>
      </dsp:txXfrm>
    </dsp:sp>
    <dsp:sp modelId="{A2068BF9-7C80-4411-BE76-576173FFEEB8}">
      <dsp:nvSpPr>
        <dsp:cNvPr id="0" name=""/>
        <dsp:cNvSpPr/>
      </dsp:nvSpPr>
      <dsp:spPr>
        <a:xfrm>
          <a:off x="3696592" y="679717"/>
          <a:ext cx="3024485" cy="192054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E53E2EA-7EED-41DE-B5A2-72BBCF675462}">
      <dsp:nvSpPr>
        <dsp:cNvPr id="0" name=""/>
        <dsp:cNvSpPr/>
      </dsp:nvSpPr>
      <dsp:spPr>
        <a:xfrm>
          <a:off x="4032646" y="998968"/>
          <a:ext cx="3024485" cy="192054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a:t>Deep Hungarian Net is proposed to match the predicted tracks to the ground truth objects in a differentiable manner by back propagating losses. </a:t>
          </a:r>
        </a:p>
      </dsp:txBody>
      <dsp:txXfrm>
        <a:off x="4088897" y="1055219"/>
        <a:ext cx="2911983" cy="1808046"/>
      </dsp:txXfrm>
    </dsp:sp>
    <dsp:sp modelId="{D839CE1C-92D4-412B-ACB3-9F14A5F4541D}">
      <dsp:nvSpPr>
        <dsp:cNvPr id="0" name=""/>
        <dsp:cNvSpPr/>
      </dsp:nvSpPr>
      <dsp:spPr>
        <a:xfrm>
          <a:off x="7393185" y="679717"/>
          <a:ext cx="3024485" cy="192054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0A91CBA-1524-40F0-A53F-5273584848ED}">
      <dsp:nvSpPr>
        <dsp:cNvPr id="0" name=""/>
        <dsp:cNvSpPr/>
      </dsp:nvSpPr>
      <dsp:spPr>
        <a:xfrm>
          <a:off x="7729239" y="998968"/>
          <a:ext cx="3024485" cy="192054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a:t>The approximation is based on Bi-Recurrent Neural Network that computes the soft assignment matrix based on prediction-to-ground-truth distance matrix. </a:t>
          </a:r>
        </a:p>
      </dsp:txBody>
      <dsp:txXfrm>
        <a:off x="7785490" y="1055219"/>
        <a:ext cx="2911983" cy="1808046"/>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03504" y="770467"/>
            <a:ext cx="10782300" cy="3352800"/>
          </a:xfrm>
        </p:spPr>
        <p:txBody>
          <a:bodyPr anchor="b">
            <a:noAutofit/>
          </a:bodyPr>
          <a:lstStyle>
            <a:lvl1pPr algn="l">
              <a:lnSpc>
                <a:spcPct val="80000"/>
              </a:lnSpc>
              <a:defRPr sz="8800" spc="-120" baseline="0">
                <a:solidFill>
                  <a:srgbClr val="FFFFFF"/>
                </a:solidFill>
              </a:defRPr>
            </a:lvl1pPr>
          </a:lstStyle>
          <a:p>
            <a:r>
              <a:rPr lang="en-US"/>
              <a:t>Click to edit Master title style</a:t>
            </a:r>
          </a:p>
        </p:txBody>
      </p:sp>
      <p:sp>
        <p:nvSpPr>
          <p:cNvPr id="3" name="Subtitle 2"/>
          <p:cNvSpPr>
            <a:spLocks noGrp="1"/>
          </p:cNvSpPr>
          <p:nvPr>
            <p:ph type="subTitle" idx="1"/>
          </p:nvPr>
        </p:nvSpPr>
        <p:spPr>
          <a:xfrm>
            <a:off x="667512" y="4206876"/>
            <a:ext cx="9228201" cy="1645920"/>
          </a:xfrm>
        </p:spPr>
        <p:txBody>
          <a:bodyPr>
            <a:normAutofit/>
          </a:bodyPr>
          <a:lstStyle>
            <a:lvl1pPr marL="0" indent="0" algn="l">
              <a:buNone/>
              <a:defRPr sz="3200">
                <a:solidFill>
                  <a:schemeClr val="bg1"/>
                </a:solidFill>
                <a:latin typeface="+mj-lt"/>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p>
        </p:txBody>
      </p:sp>
      <p:sp>
        <p:nvSpPr>
          <p:cNvPr id="7" name="Date Placeholder 6"/>
          <p:cNvSpPr>
            <a:spLocks noGrp="1"/>
          </p:cNvSpPr>
          <p:nvPr>
            <p:ph type="dt" sz="half" idx="10"/>
          </p:nvPr>
        </p:nvSpPr>
        <p:spPr/>
        <p:txBody>
          <a:bodyPr/>
          <a:lstStyle>
            <a:lvl1pPr>
              <a:defRPr>
                <a:solidFill>
                  <a:srgbClr val="FFFFFF">
                    <a:alpha val="80000"/>
                  </a:srgbClr>
                </a:solidFill>
              </a:defRPr>
            </a:lvl1pPr>
          </a:lstStyle>
          <a:p>
            <a:fld id="{5586B75A-687E-405C-8A0B-8D00578BA2C3}" type="datetimeFigureOut">
              <a:rPr lang="en-US" dirty="0"/>
              <a:pPr/>
              <a:t>12/5/2022</a:t>
            </a:fld>
            <a:endParaRPr lang="en-US"/>
          </a:p>
        </p:txBody>
      </p:sp>
      <p:sp>
        <p:nvSpPr>
          <p:cNvPr id="8" name="Footer Placeholder 7"/>
          <p:cNvSpPr>
            <a:spLocks noGrp="1"/>
          </p:cNvSpPr>
          <p:nvPr>
            <p:ph type="ftr" sz="quarter" idx="11"/>
          </p:nvPr>
        </p:nvSpPr>
        <p:spPr/>
        <p:txBody>
          <a:bodyPr/>
          <a:lstStyle>
            <a:lvl1pPr>
              <a:defRPr>
                <a:solidFill>
                  <a:srgbClr val="FFFFFF">
                    <a:alpha val="80000"/>
                  </a:srgbClr>
                </a:solidFill>
              </a:defRPr>
            </a:lvl1pPr>
          </a:lstStyle>
          <a:p>
            <a:endParaRPr lang="en-US"/>
          </a:p>
        </p:txBody>
      </p:sp>
      <p:sp>
        <p:nvSpPr>
          <p:cNvPr id="9" name="Slide Number Placeholder 8"/>
          <p:cNvSpPr>
            <a:spLocks noGrp="1"/>
          </p:cNvSpPr>
          <p:nvPr>
            <p:ph type="sldNum" sz="quarter" idx="12"/>
          </p:nvPr>
        </p:nvSpPr>
        <p:spPr/>
        <p:txBody>
          <a:bodyPr/>
          <a:lstStyle>
            <a:lvl1pPr>
              <a:defRPr>
                <a:solidFill>
                  <a:srgbClr val="FFFFFF">
                    <a:alpha val="25000"/>
                  </a:srgbClr>
                </a:solidFill>
              </a:defRPr>
            </a:lvl1pPr>
          </a:lstStyle>
          <a:p>
            <a:fld id="{4FAB73BC-B049-4115-A692-8D63A059BFB8}" type="slidenum">
              <a:rPr lang="en-US" dirty="0"/>
              <a:pPr/>
              <a:t>‹#›</a:t>
            </a:fld>
            <a:endParaRPr lang="en-US"/>
          </a:p>
        </p:txBody>
      </p:sp>
    </p:spTree>
    <p:extLst>
      <p:ext uri="{BB962C8B-B14F-4D97-AF65-F5344CB8AC3E}">
        <p14:creationId xmlns:p14="http://schemas.microsoft.com/office/powerpoint/2010/main" val="19525842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F4E5243-F52A-4D37-9694-EB26C6C31910}" type="datetimeFigureOut">
              <a:rPr lang="en-US" dirty="0"/>
              <a:t>12/5/2022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5464557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43950" y="695325"/>
            <a:ext cx="2628900" cy="48006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71525" y="714375"/>
            <a:ext cx="7734300" cy="54006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A77B6E1-634A-48DC-9E8B-D894023267EF}" type="datetimeFigureOut">
              <a:rPr lang="en-US" dirty="0"/>
              <a:t>12/5/2022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16414113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B2D3E9E-A95C-48F2-B4BF-A71542E0BE9A}" type="datetimeFigureOut">
              <a:rPr lang="en-US" dirty="0"/>
              <a:t>12/5/2022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1117157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3504" y="767419"/>
            <a:ext cx="10780776" cy="3355848"/>
          </a:xfrm>
        </p:spPr>
        <p:txBody>
          <a:bodyPr anchor="b">
            <a:normAutofit/>
          </a:bodyPr>
          <a:lstStyle>
            <a:lvl1pPr>
              <a:lnSpc>
                <a:spcPct val="80000"/>
              </a:lnSpc>
              <a:defRPr sz="8800" b="0" baseline="0">
                <a:solidFill>
                  <a:schemeClr val="accent1"/>
                </a:solidFill>
              </a:defRPr>
            </a:lvl1pPr>
          </a:lstStyle>
          <a:p>
            <a:r>
              <a:rPr lang="en-US"/>
              <a:t>Click to edit Master title style</a:t>
            </a:r>
          </a:p>
        </p:txBody>
      </p:sp>
      <p:sp>
        <p:nvSpPr>
          <p:cNvPr id="3" name="Text Placeholder 2"/>
          <p:cNvSpPr>
            <a:spLocks noGrp="1"/>
          </p:cNvSpPr>
          <p:nvPr>
            <p:ph type="body" idx="1"/>
          </p:nvPr>
        </p:nvSpPr>
        <p:spPr>
          <a:xfrm>
            <a:off x="667512" y="4204209"/>
            <a:ext cx="9226296" cy="1645920"/>
          </a:xfrm>
        </p:spPr>
        <p:txBody>
          <a:bodyPr anchor="t">
            <a:normAutofit/>
          </a:bodyPr>
          <a:lstStyle>
            <a:lvl1pPr marL="0" indent="0">
              <a:buNone/>
              <a:defRPr sz="3200">
                <a:solidFill>
                  <a:schemeClr val="tx1"/>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586B75A-687E-405C-8A0B-8D00578BA2C3}" type="datetimeFigureOut">
              <a:rPr lang="en-US" dirty="0"/>
              <a:pPr/>
              <a:t>12/5/2022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a:p>
        </p:txBody>
      </p:sp>
    </p:spTree>
    <p:extLst>
      <p:ext uri="{BB962C8B-B14F-4D97-AF65-F5344CB8AC3E}">
        <p14:creationId xmlns:p14="http://schemas.microsoft.com/office/powerpoint/2010/main" val="6910877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76656"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011330"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F12952B5-7A2F-4CC8-B7CE-9234E21C2837}" type="datetimeFigureOut">
              <a:rPr lang="en-US" dirty="0"/>
              <a:t>12/5/2022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10903395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676656" y="2040467"/>
            <a:ext cx="4663440" cy="723400"/>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6656" y="2753084"/>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007608" y="2038435"/>
            <a:ext cx="4663440" cy="722376"/>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007608" y="2750990"/>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E1DA07A-9201-4B4B-BAF2-015AFA30F520}" type="datetimeFigureOut">
              <a:rPr lang="en-US" dirty="0"/>
              <a:t>12/5/2022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33969668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3D7E00A-486F-4252-8B1D-E32645521F49}" type="datetimeFigureOut">
              <a:rPr lang="en-US" dirty="0"/>
              <a:t>12/5/2022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3318518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DDF5F92-E675-4B36-9A60-69A962A68675}" type="datetimeFigureOut">
              <a:rPr lang="en-US" dirty="0"/>
              <a:t>12/5/2022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27343567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Rectangle 1"/>
          <p:cNvSpPr/>
          <p:nvPr/>
        </p:nvSpPr>
        <p:spPr>
          <a:xfrm>
            <a:off x="7620000" y="0"/>
            <a:ext cx="457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9" name="Title 8"/>
          <p:cNvSpPr>
            <a:spLocks noGrp="1"/>
          </p:cNvSpPr>
          <p:nvPr>
            <p:ph type="title"/>
          </p:nvPr>
        </p:nvSpPr>
        <p:spPr>
          <a:xfrm>
            <a:off x="8261404" y="542282"/>
            <a:ext cx="3383280" cy="1920240"/>
          </a:xfrm>
        </p:spPr>
        <p:txBody>
          <a:bodyPr anchor="b">
            <a:noAutofit/>
          </a:bodyPr>
          <a:lstStyle>
            <a:lvl1pPr>
              <a:lnSpc>
                <a:spcPct val="85000"/>
              </a:lnSpc>
              <a:defRPr sz="4000">
                <a:solidFill>
                  <a:srgbClr val="FFFFFF"/>
                </a:solidFill>
              </a:defRPr>
            </a:lvl1pPr>
          </a:lstStyle>
          <a:p>
            <a:r>
              <a:rPr lang="en-US"/>
              <a:t>Click to edit Master title style</a:t>
            </a:r>
          </a:p>
        </p:txBody>
      </p:sp>
      <p:sp>
        <p:nvSpPr>
          <p:cNvPr id="3" name="Content Placeholder 2"/>
          <p:cNvSpPr>
            <a:spLocks noGrp="1"/>
          </p:cNvSpPr>
          <p:nvPr>
            <p:ph idx="1"/>
          </p:nvPr>
        </p:nvSpPr>
        <p:spPr>
          <a:xfrm>
            <a:off x="762000" y="762000"/>
            <a:ext cx="6096000" cy="45720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275982" y="2511813"/>
            <a:ext cx="3398520" cy="3126987"/>
          </a:xfrm>
        </p:spPr>
        <p:txBody>
          <a:bodyPr>
            <a:normAutofit/>
          </a:bodyPr>
          <a:lstStyle>
            <a:lvl1pPr marL="0" marR="0" indent="0" algn="l" defTabSz="914400" rtl="0" eaLnBrk="1" fontAlgn="auto" latinLnBrk="0" hangingPunct="1">
              <a:lnSpc>
                <a:spcPct val="100000"/>
              </a:lnSpc>
              <a:spcBef>
                <a:spcPts val="1200"/>
              </a:spcBef>
              <a:spcAft>
                <a:spcPts val="0"/>
              </a:spcAft>
              <a:buClrTx/>
              <a:buSzTx/>
              <a:buFontTx/>
              <a:buNone/>
              <a:tabLst/>
              <a:defRPr sz="18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1400"/>
              </a:spcBef>
              <a:spcAft>
                <a:spcPts val="0"/>
              </a:spcAft>
              <a:buClrTx/>
              <a:buSzTx/>
              <a:buFontTx/>
              <a:buNone/>
              <a:tabLst/>
              <a:defRPr/>
            </a:pPr>
            <a:r>
              <a:rPr lang="en-US"/>
              <a:t>Click to edit Master text styles</a:t>
            </a:r>
          </a:p>
        </p:txBody>
      </p:sp>
      <p:sp>
        <p:nvSpPr>
          <p:cNvPr id="5" name="Date Placeholder 4"/>
          <p:cNvSpPr>
            <a:spLocks noGrp="1"/>
          </p:cNvSpPr>
          <p:nvPr>
            <p:ph type="dt" sz="half" idx="10"/>
          </p:nvPr>
        </p:nvSpPr>
        <p:spPr/>
        <p:txBody>
          <a:bodyPr/>
          <a:lstStyle/>
          <a:p>
            <a:fld id="{AF6E2C9B-5FA2-460D-9BE7-B0812FC2A6FF}" type="datetimeFigureOut">
              <a:rPr lang="en-US" dirty="0"/>
              <a:t>12/5/2022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lvl1pPr>
              <a:defRPr>
                <a:solidFill>
                  <a:srgbClr val="FFFFFF">
                    <a:alpha val="20000"/>
                  </a:srgbClr>
                </a:solidFill>
              </a:defRPr>
            </a:lvl1pPr>
          </a:lstStyle>
          <a:p>
            <a:fld id="{4FAB73BC-B049-4115-A692-8D63A059BFB8}" type="slidenum">
              <a:rPr lang="en-US" dirty="0"/>
              <a:pPr/>
              <a:t>‹#›</a:t>
            </a:fld>
            <a:endParaRPr lang="en-US"/>
          </a:p>
        </p:txBody>
      </p:sp>
    </p:spTree>
    <p:extLst>
      <p:ext uri="{BB962C8B-B14F-4D97-AF65-F5344CB8AC3E}">
        <p14:creationId xmlns:p14="http://schemas.microsoft.com/office/powerpoint/2010/main" val="11181177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49224" y="5418667"/>
            <a:ext cx="10780776" cy="613283"/>
          </a:xfrm>
        </p:spPr>
        <p:txBody>
          <a:bodyPr anchor="b">
            <a:normAutofit/>
          </a:bodyPr>
          <a:lstStyle>
            <a:lvl1pPr>
              <a:defRPr sz="3200" b="0">
                <a:solidFill>
                  <a:srgbClr val="FFFFFF"/>
                </a:solidFill>
              </a:defRPr>
            </a:lvl1pPr>
          </a:lstStyle>
          <a:p>
            <a:r>
              <a:rPr lang="en-US"/>
              <a:t>Click to edit Master title style</a:t>
            </a:r>
          </a:p>
        </p:txBody>
      </p:sp>
      <p:sp>
        <p:nvSpPr>
          <p:cNvPr id="3" name="Picture Placeholder 2"/>
          <p:cNvSpPr>
            <a:spLocks noGrp="1" noChangeAspect="1"/>
          </p:cNvSpPr>
          <p:nvPr>
            <p:ph type="pic" idx="1"/>
          </p:nvPr>
        </p:nvSpPr>
        <p:spPr>
          <a:xfrm>
            <a:off x="0" y="0"/>
            <a:ext cx="12192000" cy="5330952"/>
          </a:xfrm>
          <a:blipFill>
            <a:blip r:embed="rId2"/>
            <a:stretch>
              <a:fillRect/>
            </a:stretch>
          </a:blipFill>
        </p:spPr>
        <p:txBody>
          <a:bodyPr anchor="t"/>
          <a:lstStyle>
            <a:lvl1pPr marL="0" indent="0" algn="ctr">
              <a:spcBef>
                <a:spcPts val="800"/>
              </a:spcBef>
              <a:buNone/>
              <a:defRPr sz="3200">
                <a:solidFill>
                  <a:schemeClr val="tx1">
                    <a:lumMod val="75000"/>
                    <a:lumOff val="2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676656" y="5909735"/>
            <a:ext cx="9229344" cy="533400"/>
          </a:xfrm>
        </p:spPr>
        <p:txBody>
          <a:bodyPr>
            <a:normAutofit/>
          </a:bodyPr>
          <a:lstStyle>
            <a:lvl1pPr marL="0" indent="0">
              <a:lnSpc>
                <a:spcPct val="90000"/>
              </a:lnSpc>
              <a:buNone/>
              <a:defRPr sz="14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2" name="Date Placeholder 11"/>
          <p:cNvSpPr>
            <a:spLocks noGrp="1"/>
          </p:cNvSpPr>
          <p:nvPr>
            <p:ph type="dt" sz="half" idx="10"/>
          </p:nvPr>
        </p:nvSpPr>
        <p:spPr/>
        <p:txBody>
          <a:bodyPr/>
          <a:lstStyle>
            <a:lvl1pPr>
              <a:defRPr>
                <a:solidFill>
                  <a:srgbClr val="FFFFFF">
                    <a:alpha val="80000"/>
                  </a:srgbClr>
                </a:solidFill>
              </a:defRPr>
            </a:lvl1pPr>
          </a:lstStyle>
          <a:p>
            <a:fld id="{5586B75A-687E-405C-8A0B-8D00578BA2C3}" type="datetimeFigureOut">
              <a:rPr lang="en-US" dirty="0"/>
              <a:pPr/>
              <a:t>12/5/2022</a:t>
            </a:fld>
            <a:endParaRPr lang="en-US"/>
          </a:p>
        </p:txBody>
      </p:sp>
      <p:sp>
        <p:nvSpPr>
          <p:cNvPr id="13" name="Footer Placeholder 12"/>
          <p:cNvSpPr>
            <a:spLocks noGrp="1"/>
          </p:cNvSpPr>
          <p:nvPr>
            <p:ph type="ftr" sz="quarter" idx="11"/>
          </p:nvPr>
        </p:nvSpPr>
        <p:spPr/>
        <p:txBody>
          <a:bodyPr/>
          <a:lstStyle>
            <a:lvl1pPr>
              <a:defRPr>
                <a:solidFill>
                  <a:srgbClr val="FFFFFF">
                    <a:alpha val="80000"/>
                  </a:srgbClr>
                </a:solidFill>
              </a:defRPr>
            </a:lvl1pPr>
          </a:lstStyle>
          <a:p>
            <a:endParaRPr lang="en-US"/>
          </a:p>
        </p:txBody>
      </p:sp>
      <p:sp>
        <p:nvSpPr>
          <p:cNvPr id="14" name="Slide Number Placeholder 13"/>
          <p:cNvSpPr>
            <a:spLocks noGrp="1"/>
          </p:cNvSpPr>
          <p:nvPr>
            <p:ph type="sldNum" sz="quarter" idx="12"/>
          </p:nvPr>
        </p:nvSpPr>
        <p:spPr/>
        <p:txBody>
          <a:bodyPr/>
          <a:lstStyle>
            <a:lvl1pPr>
              <a:defRPr>
                <a:solidFill>
                  <a:srgbClr val="FFFFFF">
                    <a:alpha val="25000"/>
                  </a:srgbClr>
                </a:solidFill>
              </a:defRPr>
            </a:lvl1pPr>
          </a:lstStyle>
          <a:p>
            <a:fld id="{4FAB73BC-B049-4115-A692-8D63A059BFB8}" type="slidenum">
              <a:rPr lang="en-US" dirty="0"/>
              <a:pPr/>
              <a:t>‹#›</a:t>
            </a:fld>
            <a:endParaRPr lang="en-US"/>
          </a:p>
        </p:txBody>
      </p:sp>
    </p:spTree>
    <p:extLst>
      <p:ext uri="{BB962C8B-B14F-4D97-AF65-F5344CB8AC3E}">
        <p14:creationId xmlns:p14="http://schemas.microsoft.com/office/powerpoint/2010/main" val="4157356211"/>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57224" y="499533"/>
            <a:ext cx="10772775" cy="1658198"/>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76656" y="2011680"/>
            <a:ext cx="10753725" cy="376618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85800" y="6412447"/>
            <a:ext cx="4114800" cy="228600"/>
          </a:xfrm>
          <a:prstGeom prst="rect">
            <a:avLst/>
          </a:prstGeom>
        </p:spPr>
        <p:txBody>
          <a:bodyPr vert="horz" lIns="91440" tIns="45720" rIns="91440" bIns="45720" rtlCol="0" anchor="ctr"/>
          <a:lstStyle>
            <a:lvl1pPr algn="l">
              <a:defRPr sz="950">
                <a:solidFill>
                  <a:schemeClr val="tx1">
                    <a:alpha val="80000"/>
                  </a:schemeClr>
                </a:solidFill>
              </a:defRPr>
            </a:lvl1pPr>
          </a:lstStyle>
          <a:p>
            <a:fld id="{5586B75A-687E-405C-8A0B-8D00578BA2C3}" type="datetimeFigureOut">
              <a:rPr lang="en-US" dirty="0"/>
              <a:pPr/>
              <a:t>12/5/2022</a:t>
            </a:fld>
            <a:endParaRPr lang="en-US"/>
          </a:p>
        </p:txBody>
      </p:sp>
      <p:sp>
        <p:nvSpPr>
          <p:cNvPr id="5" name="Footer Placeholder 4"/>
          <p:cNvSpPr>
            <a:spLocks noGrp="1"/>
          </p:cNvSpPr>
          <p:nvPr>
            <p:ph type="ftr" sz="quarter" idx="3"/>
          </p:nvPr>
        </p:nvSpPr>
        <p:spPr>
          <a:xfrm>
            <a:off x="685800" y="6554697"/>
            <a:ext cx="5029200" cy="228600"/>
          </a:xfrm>
          <a:prstGeom prst="rect">
            <a:avLst/>
          </a:prstGeom>
        </p:spPr>
        <p:txBody>
          <a:bodyPr vert="horz" lIns="91440" tIns="45720" rIns="91440" bIns="45720" rtlCol="0" anchor="ctr"/>
          <a:lstStyle>
            <a:lvl1pPr algn="l">
              <a:defRPr sz="950" cap="all" baseline="0">
                <a:solidFill>
                  <a:schemeClr val="tx1">
                    <a:alpha val="80000"/>
                  </a:schemeClr>
                </a:solidFill>
              </a:defRPr>
            </a:lvl1pPr>
          </a:lstStyle>
          <a:p>
            <a:endParaRPr lang="en-US"/>
          </a:p>
        </p:txBody>
      </p:sp>
      <p:sp>
        <p:nvSpPr>
          <p:cNvPr id="6" name="Slide Number Placeholder 5"/>
          <p:cNvSpPr>
            <a:spLocks noGrp="1"/>
          </p:cNvSpPr>
          <p:nvPr>
            <p:ph type="sldNum" sz="quarter" idx="4"/>
          </p:nvPr>
        </p:nvSpPr>
        <p:spPr>
          <a:xfrm>
            <a:off x="8763926" y="5876412"/>
            <a:ext cx="2926080" cy="1397039"/>
          </a:xfrm>
          <a:prstGeom prst="rect">
            <a:avLst/>
          </a:prstGeom>
        </p:spPr>
        <p:txBody>
          <a:bodyPr vert="horz" lIns="91440" tIns="45720" rIns="91440" bIns="45720" rtlCol="0" anchor="b"/>
          <a:lstStyle>
            <a:lvl1pPr algn="r">
              <a:defRPr sz="10300" b="0">
                <a:ln>
                  <a:noFill/>
                </a:ln>
                <a:solidFill>
                  <a:schemeClr val="accent1">
                    <a:alpha val="25000"/>
                  </a:schemeClr>
                </a:solidFill>
                <a:latin typeface="+mj-lt"/>
              </a:defRPr>
            </a:lvl1pPr>
          </a:lstStyle>
          <a:p>
            <a:fld id="{4FAB73BC-B049-4115-A692-8D63A059BFB8}" type="slidenum">
              <a:rPr lang="en-US" dirty="0"/>
              <a:pPr/>
              <a:t>‹#›</a:t>
            </a:fld>
            <a:endParaRPr lang="en-US"/>
          </a:p>
        </p:txBody>
      </p:sp>
    </p:spTree>
    <p:extLst>
      <p:ext uri="{BB962C8B-B14F-4D97-AF65-F5344CB8AC3E}">
        <p14:creationId xmlns:p14="http://schemas.microsoft.com/office/powerpoint/2010/main" val="2577792164"/>
      </p:ext>
    </p:extLst>
  </p:cSld>
  <p:clrMap bg1="lt1" tx1="dk1" bg2="lt2" tx2="dk2" accent1="accent1" accent2="accent2" accent3="accent3" accent4="accent4" accent5="accent5" accent6="accent6" hlink="hlink" folHlink="folHlink"/>
  <p:sldLayoutIdLst>
    <p:sldLayoutId id="2147484170" r:id="rId1"/>
    <p:sldLayoutId id="2147484171" r:id="rId2"/>
    <p:sldLayoutId id="2147484172" r:id="rId3"/>
    <p:sldLayoutId id="2147484173" r:id="rId4"/>
    <p:sldLayoutId id="2147484174" r:id="rId5"/>
    <p:sldLayoutId id="2147484175" r:id="rId6"/>
    <p:sldLayoutId id="2147484176" r:id="rId7"/>
    <p:sldLayoutId id="2147484177" r:id="rId8"/>
    <p:sldLayoutId id="2147484178" r:id="rId9"/>
    <p:sldLayoutId id="2147484179" r:id="rId10"/>
    <p:sldLayoutId id="2147484180" r:id="rId11"/>
  </p:sldLayoutIdLst>
  <p:hf sldNum="0" hdr="0" ftr="0" dt="0"/>
  <p:txStyles>
    <p:title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p:titleStyle>
    <p:body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7">
            <a:extLst>
              <a:ext uri="{FF2B5EF4-FFF2-40B4-BE49-F238E27FC236}">
                <a16:creationId xmlns:a16="http://schemas.microsoft.com/office/drawing/2014/main" id="{8E7CFAA6-1DBB-43B0-BD82-2FB83CF4E4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0E9F05A-9CA2-3F9B-B2E0-03503B2F1AAE}"/>
              </a:ext>
            </a:extLst>
          </p:cNvPr>
          <p:cNvSpPr>
            <a:spLocks noGrp="1"/>
          </p:cNvSpPr>
          <p:nvPr>
            <p:ph type="ctrTitle"/>
          </p:nvPr>
        </p:nvSpPr>
        <p:spPr>
          <a:xfrm>
            <a:off x="706299" y="639763"/>
            <a:ext cx="3947998" cy="5492750"/>
          </a:xfrm>
        </p:spPr>
        <p:txBody>
          <a:bodyPr vert="horz" lIns="91440" tIns="45720" rIns="91440" bIns="45720" rtlCol="0" anchor="ctr">
            <a:normAutofit/>
          </a:bodyPr>
          <a:lstStyle/>
          <a:p>
            <a:pPr>
              <a:lnSpc>
                <a:spcPct val="85000"/>
              </a:lnSpc>
            </a:pPr>
            <a:r>
              <a:rPr lang="en-US" sz="6000"/>
              <a:t>How To Train Your Deep Multi Object Tracking </a:t>
            </a:r>
          </a:p>
        </p:txBody>
      </p:sp>
      <p:cxnSp>
        <p:nvCxnSpPr>
          <p:cNvPr id="18" name="Straight Connector 9">
            <a:extLst>
              <a:ext uri="{FF2B5EF4-FFF2-40B4-BE49-F238E27FC236}">
                <a16:creationId xmlns:a16="http://schemas.microsoft.com/office/drawing/2014/main" id="{9E13708B-D2E3-41E3-BD49-F910056473E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71323" y="2211346"/>
            <a:ext cx="0" cy="2349584"/>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Subtitle 2">
            <a:extLst>
              <a:ext uri="{FF2B5EF4-FFF2-40B4-BE49-F238E27FC236}">
                <a16:creationId xmlns:a16="http://schemas.microsoft.com/office/drawing/2014/main" id="{D56D0486-6A4B-B832-038D-5316FE1C339B}"/>
              </a:ext>
            </a:extLst>
          </p:cNvPr>
          <p:cNvSpPr>
            <a:spLocks noGrp="1"/>
          </p:cNvSpPr>
          <p:nvPr>
            <p:ph type="subTitle" idx="1"/>
          </p:nvPr>
        </p:nvSpPr>
        <p:spPr>
          <a:xfrm>
            <a:off x="5288349" y="639764"/>
            <a:ext cx="6142032" cy="5492749"/>
          </a:xfrm>
        </p:spPr>
        <p:txBody>
          <a:bodyPr vert="horz" lIns="91440" tIns="45720" rIns="91440" bIns="45720" rtlCol="0" anchor="ctr">
            <a:normAutofit/>
          </a:bodyPr>
          <a:lstStyle/>
          <a:p>
            <a:pPr>
              <a:buFont typeface="Arial" pitchFamily="34" charset="0"/>
              <a:buChar char=" "/>
            </a:pPr>
            <a:r>
              <a:rPr lang="en-US">
                <a:solidFill>
                  <a:schemeClr val="tx1">
                    <a:lumMod val="85000"/>
                    <a:lumOff val="15000"/>
                  </a:schemeClr>
                </a:solidFill>
                <a:latin typeface="+mn-lt"/>
              </a:rPr>
              <a:t>Pallavi </a:t>
            </a:r>
            <a:r>
              <a:rPr lang="en-US" err="1">
                <a:solidFill>
                  <a:schemeClr val="tx1">
                    <a:lumMod val="85000"/>
                    <a:lumOff val="15000"/>
                  </a:schemeClr>
                </a:solidFill>
                <a:latin typeface="+mn-lt"/>
              </a:rPr>
              <a:t>Pamulapati</a:t>
            </a:r>
            <a:r>
              <a:rPr lang="en-US">
                <a:solidFill>
                  <a:schemeClr val="tx1">
                    <a:lumMod val="85000"/>
                    <a:lumOff val="15000"/>
                  </a:schemeClr>
                </a:solidFill>
                <a:latin typeface="+mn-lt"/>
              </a:rPr>
              <a:t>        2020101095</a:t>
            </a:r>
          </a:p>
          <a:p>
            <a:pPr>
              <a:buFont typeface="Arial" pitchFamily="34" charset="0"/>
              <a:buChar char=" "/>
            </a:pPr>
            <a:r>
              <a:rPr lang="en-US" err="1">
                <a:solidFill>
                  <a:schemeClr val="tx1">
                    <a:lumMod val="85000"/>
                    <a:lumOff val="15000"/>
                  </a:schemeClr>
                </a:solidFill>
                <a:latin typeface="+mn-lt"/>
              </a:rPr>
              <a:t>Aishwaryabharathi</a:t>
            </a:r>
            <a:r>
              <a:rPr lang="en-US">
                <a:solidFill>
                  <a:schemeClr val="tx1">
                    <a:lumMod val="85000"/>
                    <a:lumOff val="15000"/>
                  </a:schemeClr>
                </a:solidFill>
                <a:latin typeface="+mn-lt"/>
              </a:rPr>
              <a:t>	 2020102060</a:t>
            </a:r>
          </a:p>
          <a:p>
            <a:pPr>
              <a:buFont typeface="Arial" pitchFamily="34" charset="0"/>
              <a:buChar char=" "/>
            </a:pPr>
            <a:r>
              <a:rPr lang="en-US">
                <a:solidFill>
                  <a:schemeClr val="tx1">
                    <a:lumMod val="85000"/>
                    <a:lumOff val="15000"/>
                  </a:schemeClr>
                </a:solidFill>
                <a:latin typeface="+mn-lt"/>
              </a:rPr>
              <a:t>Shriya </a:t>
            </a:r>
            <a:r>
              <a:rPr lang="en-US" err="1">
                <a:solidFill>
                  <a:schemeClr val="tx1">
                    <a:lumMod val="85000"/>
                    <a:lumOff val="15000"/>
                  </a:schemeClr>
                </a:solidFill>
                <a:latin typeface="+mn-lt"/>
              </a:rPr>
              <a:t>Dullur</a:t>
            </a:r>
            <a:r>
              <a:rPr lang="en-US">
                <a:solidFill>
                  <a:schemeClr val="tx1">
                    <a:lumMod val="85000"/>
                    <a:lumOff val="15000"/>
                  </a:schemeClr>
                </a:solidFill>
                <a:latin typeface="+mn-lt"/>
              </a:rPr>
              <a:t>         	 2020102006</a:t>
            </a:r>
          </a:p>
          <a:p>
            <a:pPr>
              <a:buFont typeface="Arial" pitchFamily="34" charset="0"/>
              <a:buChar char=" "/>
            </a:pPr>
            <a:r>
              <a:rPr lang="en-US">
                <a:solidFill>
                  <a:schemeClr val="tx1">
                    <a:lumMod val="85000"/>
                    <a:lumOff val="15000"/>
                  </a:schemeClr>
                </a:solidFill>
                <a:latin typeface="+mn-lt"/>
              </a:rPr>
              <a:t>Keerthi </a:t>
            </a:r>
            <a:r>
              <a:rPr lang="en-US" err="1">
                <a:solidFill>
                  <a:schemeClr val="tx1">
                    <a:lumMod val="85000"/>
                    <a:lumOff val="15000"/>
                  </a:schemeClr>
                </a:solidFill>
                <a:latin typeface="+mn-lt"/>
              </a:rPr>
              <a:t>Pothalaraju</a:t>
            </a:r>
            <a:r>
              <a:rPr lang="en-US">
                <a:solidFill>
                  <a:schemeClr val="tx1">
                    <a:lumMod val="85000"/>
                    <a:lumOff val="15000"/>
                  </a:schemeClr>
                </a:solidFill>
                <a:latin typeface="+mn-lt"/>
              </a:rPr>
              <a:t> 	 2020102010</a:t>
            </a:r>
          </a:p>
        </p:txBody>
      </p:sp>
    </p:spTree>
    <p:extLst>
      <p:ext uri="{BB962C8B-B14F-4D97-AF65-F5344CB8AC3E}">
        <p14:creationId xmlns:p14="http://schemas.microsoft.com/office/powerpoint/2010/main" val="1896079969"/>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3" descr="Diagram&#10;&#10;Description automatically generated">
            <a:extLst>
              <a:ext uri="{FF2B5EF4-FFF2-40B4-BE49-F238E27FC236}">
                <a16:creationId xmlns:a16="http://schemas.microsoft.com/office/drawing/2014/main" id="{D6CF96D8-39DB-E0B0-E213-CA7C9827AE2A}"/>
              </a:ext>
            </a:extLst>
          </p:cNvPr>
          <p:cNvPicPr>
            <a:picLocks noChangeAspect="1"/>
          </p:cNvPicPr>
          <p:nvPr/>
        </p:nvPicPr>
        <p:blipFill rotWithShape="1">
          <a:blip r:embed="rId2"/>
          <a:srcRect l="1279" r="4051" b="1"/>
          <a:stretch/>
        </p:blipFill>
        <p:spPr>
          <a:xfrm>
            <a:off x="20" y="10"/>
            <a:ext cx="12191980" cy="2253696"/>
          </a:xfrm>
          <a:prstGeom prst="rect">
            <a:avLst/>
          </a:prstGeom>
        </p:spPr>
      </p:pic>
      <p:sp>
        <p:nvSpPr>
          <p:cNvPr id="8" name="Rectangle 7">
            <a:extLst>
              <a:ext uri="{FF2B5EF4-FFF2-40B4-BE49-F238E27FC236}">
                <a16:creationId xmlns:a16="http://schemas.microsoft.com/office/drawing/2014/main" id="{7D2BFFD5-490F-4B45-91F2-6B826FBAD4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53706"/>
            <a:ext cx="12192000" cy="460429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panose="020F0302020204030204"/>
              <a:ea typeface="+mn-ea"/>
              <a:cs typeface="+mn-cs"/>
            </a:endParaRPr>
          </a:p>
        </p:txBody>
      </p:sp>
      <p:sp>
        <p:nvSpPr>
          <p:cNvPr id="2" name="TextBox 1">
            <a:extLst>
              <a:ext uri="{FF2B5EF4-FFF2-40B4-BE49-F238E27FC236}">
                <a16:creationId xmlns:a16="http://schemas.microsoft.com/office/drawing/2014/main" id="{C3624B96-1457-4D55-861F-C3F04C2E973B}"/>
              </a:ext>
            </a:extLst>
          </p:cNvPr>
          <p:cNvSpPr txBox="1"/>
          <p:nvPr/>
        </p:nvSpPr>
        <p:spPr>
          <a:xfrm>
            <a:off x="295656" y="2575926"/>
            <a:ext cx="11571754" cy="4040073"/>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a:bodyPr>
          <a:lstStyle/>
          <a:p>
            <a:pPr marL="342900" indent="-342900" defTabSz="914400">
              <a:lnSpc>
                <a:spcPct val="85000"/>
              </a:lnSpc>
              <a:spcAft>
                <a:spcPts val="600"/>
              </a:spcAft>
              <a:buFont typeface="Arial"/>
              <a:buChar char="•"/>
            </a:pPr>
            <a:r>
              <a:rPr lang="en-US" sz="2400">
                <a:solidFill>
                  <a:srgbClr val="FFFFFF"/>
                </a:solidFill>
                <a:latin typeface="Times New Roman"/>
                <a:cs typeface="Times New Roman"/>
              </a:rPr>
              <a:t>The proposed approximation is based on a bidirectional recurrent neural network (Bi-RNN) that computes the (soft) assignment matrix based on the prediction to-ground-truth distance matrix.</a:t>
            </a:r>
          </a:p>
          <a:p>
            <a:pPr marL="342900" indent="-342900" defTabSz="914400">
              <a:lnSpc>
                <a:spcPct val="85000"/>
              </a:lnSpc>
              <a:spcAft>
                <a:spcPts val="600"/>
              </a:spcAft>
              <a:buFont typeface="Arial"/>
              <a:buChar char="•"/>
            </a:pPr>
            <a:r>
              <a:rPr lang="en-US" sz="2400">
                <a:latin typeface="Times New Roman"/>
                <a:ea typeface="+mn-lt"/>
                <a:cs typeface="+mn-lt"/>
              </a:rPr>
              <a:t>The row-wise flattened D is input to a first Bi-RNN that outputs the first-stage hidden representation of size N × M × 2h, where h is the size of the Bi-RNN hidden layers.</a:t>
            </a:r>
            <a:endParaRPr lang="en-US" sz="2400">
              <a:solidFill>
                <a:srgbClr val="FFFFFF"/>
              </a:solidFill>
              <a:latin typeface="Times New Roman"/>
              <a:cs typeface="Calibri Light"/>
            </a:endParaRPr>
          </a:p>
          <a:p>
            <a:pPr marL="342900" indent="-342900" defTabSz="914400">
              <a:lnSpc>
                <a:spcPct val="85000"/>
              </a:lnSpc>
              <a:spcAft>
                <a:spcPts val="600"/>
              </a:spcAft>
              <a:buFont typeface="Arial"/>
              <a:buChar char="•"/>
            </a:pPr>
            <a:r>
              <a:rPr lang="en-US" sz="2400">
                <a:latin typeface="Times New Roman"/>
                <a:ea typeface="+mn-lt"/>
                <a:cs typeface="+mn-lt"/>
              </a:rPr>
              <a:t>The first-stage hidden representation are flattened column-wise, to input to a second Bi-RNN that produces the second-stage hidden representation of size N × M × 2h.</a:t>
            </a:r>
            <a:endParaRPr lang="en-US" sz="2400">
              <a:solidFill>
                <a:srgbClr val="FFFFFF"/>
              </a:solidFill>
              <a:latin typeface="Times New Roman"/>
              <a:cs typeface="Calibri Light"/>
            </a:endParaRPr>
          </a:p>
          <a:p>
            <a:pPr marL="342900" indent="-342900" defTabSz="914400">
              <a:lnSpc>
                <a:spcPct val="85000"/>
              </a:lnSpc>
              <a:spcAft>
                <a:spcPts val="600"/>
              </a:spcAft>
              <a:buFont typeface="Arial"/>
              <a:buChar char="•"/>
            </a:pPr>
            <a:r>
              <a:rPr lang="en-US" sz="2400">
                <a:latin typeface="Times New Roman"/>
                <a:ea typeface="+mn-lt"/>
                <a:cs typeface="+mn-lt"/>
              </a:rPr>
              <a:t>we feed the second-stage hidden representation through three fully-connected layers. Finally, a sigmoid activation produces the optimal N × M soft assignment matrix A' .</a:t>
            </a:r>
            <a:endParaRPr lang="en-US" sz="2400">
              <a:solidFill>
                <a:srgbClr val="FFFFFF"/>
              </a:solidFill>
              <a:latin typeface="Times New Roman"/>
              <a:cs typeface="Calibri Light"/>
            </a:endParaRPr>
          </a:p>
          <a:p>
            <a:pPr marL="342900" indent="-342900" defTabSz="914400">
              <a:lnSpc>
                <a:spcPct val="85000"/>
              </a:lnSpc>
              <a:spcAft>
                <a:spcPts val="600"/>
              </a:spcAft>
              <a:buFont typeface="Arial"/>
              <a:buChar char="•"/>
            </a:pPr>
            <a:r>
              <a:rPr lang="en-US" sz="2400">
                <a:solidFill>
                  <a:srgbClr val="FFFFFF"/>
                </a:solidFill>
                <a:latin typeface="Times New Roman"/>
                <a:cs typeface="Times New Roman"/>
              </a:rPr>
              <a:t>Through DHN, the gradients from the approximated tracking performance measures are back-propagated to update the tracker weights.</a:t>
            </a:r>
            <a:endParaRPr lang="en-US" sz="2400">
              <a:solidFill>
                <a:srgbClr val="FFFFFF"/>
              </a:solidFill>
              <a:latin typeface="Times New Roman"/>
              <a:cs typeface="Calibri Light"/>
            </a:endParaRPr>
          </a:p>
          <a:p>
            <a:pPr defTabSz="914400">
              <a:lnSpc>
                <a:spcPct val="85000"/>
              </a:lnSpc>
              <a:spcAft>
                <a:spcPts val="600"/>
              </a:spcAft>
              <a:buFont typeface="Arial" pitchFamily="34" charset="0"/>
              <a:buChar char=" "/>
            </a:pPr>
            <a:endParaRPr lang="en-US" sz="2400">
              <a:solidFill>
                <a:srgbClr val="FFFFFF"/>
              </a:solidFill>
              <a:latin typeface="Times New Roman"/>
              <a:cs typeface="Calibri Light"/>
            </a:endParaRPr>
          </a:p>
        </p:txBody>
      </p:sp>
    </p:spTree>
    <p:extLst>
      <p:ext uri="{BB962C8B-B14F-4D97-AF65-F5344CB8AC3E}">
        <p14:creationId xmlns:p14="http://schemas.microsoft.com/office/powerpoint/2010/main" val="1168128632"/>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Rectangle 6">
            <a:extLst>
              <a:ext uri="{FF2B5EF4-FFF2-40B4-BE49-F238E27FC236}">
                <a16:creationId xmlns:a16="http://schemas.microsoft.com/office/drawing/2014/main" id="{7996CBB6-8D24-4FA5-A518-D9D878A408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137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8">
            <a:extLst>
              <a:ext uri="{FF2B5EF4-FFF2-40B4-BE49-F238E27FC236}">
                <a16:creationId xmlns:a16="http://schemas.microsoft.com/office/drawing/2014/main" id="{EE8857F7-F05F-4317-9D97-F355718194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descr="A picture containing diagram&#10;&#10;Description automatically generated">
            <a:extLst>
              <a:ext uri="{FF2B5EF4-FFF2-40B4-BE49-F238E27FC236}">
                <a16:creationId xmlns:a16="http://schemas.microsoft.com/office/drawing/2014/main" id="{0708CFBD-C13F-073C-E403-33C1BC4465D0}"/>
              </a:ext>
            </a:extLst>
          </p:cNvPr>
          <p:cNvPicPr>
            <a:picLocks noChangeAspect="1"/>
          </p:cNvPicPr>
          <p:nvPr/>
        </p:nvPicPr>
        <p:blipFill>
          <a:blip r:embed="rId2"/>
          <a:stretch>
            <a:fillRect/>
          </a:stretch>
        </p:blipFill>
        <p:spPr>
          <a:xfrm>
            <a:off x="3138563" y="804333"/>
            <a:ext cx="5937044" cy="5269127"/>
          </a:xfrm>
          <a:prstGeom prst="rect">
            <a:avLst/>
          </a:prstGeom>
        </p:spPr>
      </p:pic>
    </p:spTree>
    <p:extLst>
      <p:ext uri="{BB962C8B-B14F-4D97-AF65-F5344CB8AC3E}">
        <p14:creationId xmlns:p14="http://schemas.microsoft.com/office/powerpoint/2010/main" val="34942714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DECCC-1393-60D2-222D-9696114FC5AD}"/>
              </a:ext>
            </a:extLst>
          </p:cNvPr>
          <p:cNvSpPr>
            <a:spLocks noGrp="1"/>
          </p:cNvSpPr>
          <p:nvPr>
            <p:ph type="title"/>
          </p:nvPr>
        </p:nvSpPr>
        <p:spPr/>
        <p:txBody>
          <a:bodyPr/>
          <a:lstStyle/>
          <a:p>
            <a:r>
              <a:rPr lang="en-US">
                <a:latin typeface="Times New Roman"/>
                <a:cs typeface="Calibri Light"/>
              </a:rPr>
              <a:t>Differentiable MOTA And MOTP</a:t>
            </a:r>
            <a:endParaRPr lang="en-US">
              <a:latin typeface="Times New Roman"/>
              <a:cs typeface="Times New Roman"/>
            </a:endParaRPr>
          </a:p>
        </p:txBody>
      </p:sp>
      <p:sp>
        <p:nvSpPr>
          <p:cNvPr id="3" name="Content Placeholder 2">
            <a:extLst>
              <a:ext uri="{FF2B5EF4-FFF2-40B4-BE49-F238E27FC236}">
                <a16:creationId xmlns:a16="http://schemas.microsoft.com/office/drawing/2014/main" id="{ED853913-9E6A-21AD-0D6E-0EF7BA024B7D}"/>
              </a:ext>
            </a:extLst>
          </p:cNvPr>
          <p:cNvSpPr>
            <a:spLocks noGrp="1"/>
          </p:cNvSpPr>
          <p:nvPr>
            <p:ph idx="1"/>
          </p:nvPr>
        </p:nvSpPr>
        <p:spPr/>
        <p:txBody>
          <a:bodyPr vert="horz" lIns="91440" tIns="45720" rIns="91440" bIns="45720" rtlCol="0" anchor="t">
            <a:normAutofit/>
          </a:bodyPr>
          <a:lstStyle/>
          <a:p>
            <a:r>
              <a:rPr lang="en-US" sz="2000">
                <a:solidFill>
                  <a:schemeClr val="tx1"/>
                </a:solidFill>
                <a:latin typeface="Times New Roman"/>
                <a:cs typeface="Calibri"/>
              </a:rPr>
              <a:t>To make MOTA and MOTP differentiable (I.e. </a:t>
            </a:r>
            <a:r>
              <a:rPr lang="en-US" sz="2000" err="1">
                <a:solidFill>
                  <a:schemeClr val="tx1"/>
                </a:solidFill>
                <a:latin typeface="Times New Roman"/>
                <a:cs typeface="Calibri"/>
              </a:rPr>
              <a:t>dMOTA</a:t>
            </a:r>
            <a:r>
              <a:rPr lang="en-US" sz="2000">
                <a:solidFill>
                  <a:schemeClr val="tx1"/>
                </a:solidFill>
                <a:latin typeface="Times New Roman"/>
                <a:cs typeface="Calibri"/>
              </a:rPr>
              <a:t> and </a:t>
            </a:r>
            <a:r>
              <a:rPr lang="en-US" sz="2000" err="1">
                <a:solidFill>
                  <a:schemeClr val="tx1"/>
                </a:solidFill>
                <a:latin typeface="Times New Roman"/>
                <a:cs typeface="Calibri"/>
              </a:rPr>
              <a:t>dMOTP</a:t>
            </a:r>
            <a:r>
              <a:rPr lang="en-US" sz="2000">
                <a:solidFill>
                  <a:schemeClr val="tx1"/>
                </a:solidFill>
                <a:latin typeface="Times New Roman"/>
                <a:cs typeface="Calibri"/>
              </a:rPr>
              <a:t>) we express FN, FP, IDS as functions of D and </a:t>
            </a:r>
            <a:r>
              <a:rPr lang="en-US" sz="2000">
                <a:solidFill>
                  <a:schemeClr val="tx1"/>
                </a:solidFill>
                <a:latin typeface="Times New Roman"/>
                <a:ea typeface="+mn-lt"/>
                <a:cs typeface="+mn-lt"/>
              </a:rPr>
              <a:t>Ã. </a:t>
            </a:r>
          </a:p>
          <a:p>
            <a:pPr>
              <a:buClr>
                <a:srgbClr val="FFFFFF"/>
              </a:buClr>
            </a:pPr>
            <a:r>
              <a:rPr lang="en-US" sz="2000">
                <a:solidFill>
                  <a:schemeClr val="tx1"/>
                </a:solidFill>
                <a:latin typeface="Times New Roman"/>
                <a:cs typeface="Calibri"/>
              </a:rPr>
              <a:t>To find soft approximations of FP and FN, we construct matrices </a:t>
            </a:r>
            <a:r>
              <a:rPr lang="en-US" sz="2000">
                <a:solidFill>
                  <a:schemeClr val="tx1"/>
                </a:solidFill>
                <a:latin typeface="Times New Roman"/>
                <a:ea typeface="+mn-lt"/>
                <a:cs typeface="+mn-lt"/>
              </a:rPr>
              <a:t>C</a:t>
            </a:r>
            <a:r>
              <a:rPr lang="en-US" sz="2000" baseline="30000">
                <a:solidFill>
                  <a:schemeClr val="tx1"/>
                </a:solidFill>
                <a:latin typeface="Times New Roman"/>
                <a:ea typeface="+mn-lt"/>
                <a:cs typeface="+mn-lt"/>
              </a:rPr>
              <a:t>r</a:t>
            </a:r>
            <a:r>
              <a:rPr lang="en-US" sz="2000">
                <a:solidFill>
                  <a:schemeClr val="tx1"/>
                </a:solidFill>
                <a:latin typeface="Times New Roman"/>
                <a:cs typeface="Calibri"/>
              </a:rPr>
              <a:t> and C</a:t>
            </a:r>
            <a:r>
              <a:rPr lang="en-US" sz="2000" baseline="30000">
                <a:solidFill>
                  <a:schemeClr val="tx1"/>
                </a:solidFill>
                <a:latin typeface="Times New Roman"/>
                <a:cs typeface="Calibri"/>
              </a:rPr>
              <a:t>c</a:t>
            </a:r>
            <a:r>
              <a:rPr lang="en-US" sz="2000">
                <a:solidFill>
                  <a:schemeClr val="tx1"/>
                </a:solidFill>
                <a:latin typeface="Times New Roman"/>
                <a:cs typeface="Calibri"/>
              </a:rPr>
              <a:t> by appending a column and row to </a:t>
            </a:r>
            <a:r>
              <a:rPr lang="en-US" sz="2000">
                <a:solidFill>
                  <a:schemeClr val="tx1"/>
                </a:solidFill>
                <a:latin typeface="Times New Roman"/>
                <a:ea typeface="+mn-lt"/>
                <a:cs typeface="+mn-lt"/>
              </a:rPr>
              <a:t>Ã respectively, filled with threshold value.</a:t>
            </a:r>
          </a:p>
          <a:p>
            <a:pPr>
              <a:buClr>
                <a:srgbClr val="FFFFFF"/>
              </a:buClr>
            </a:pPr>
            <a:r>
              <a:rPr lang="en-US" sz="2000">
                <a:solidFill>
                  <a:schemeClr val="tx1"/>
                </a:solidFill>
                <a:latin typeface="Times New Roman"/>
                <a:ea typeface="+mn-lt"/>
                <a:cs typeface="+mn-lt"/>
              </a:rPr>
              <a:t>Next, we perform row-wise SoftMax and column-wise SoftMax. The resulting sum of elements in C</a:t>
            </a:r>
            <a:r>
              <a:rPr lang="en-US" sz="2000" baseline="30000">
                <a:solidFill>
                  <a:schemeClr val="tx1"/>
                </a:solidFill>
                <a:latin typeface="Times New Roman"/>
                <a:ea typeface="+mn-lt"/>
                <a:cs typeface="+mn-lt"/>
              </a:rPr>
              <a:t>r</a:t>
            </a:r>
            <a:r>
              <a:rPr lang="en-US" sz="2000" baseline="-25000">
                <a:solidFill>
                  <a:schemeClr val="tx1"/>
                </a:solidFill>
                <a:latin typeface="Times New Roman"/>
                <a:ea typeface="+mn-lt"/>
                <a:cs typeface="+mn-lt"/>
              </a:rPr>
              <a:t>n,M+1</a:t>
            </a:r>
            <a:r>
              <a:rPr lang="en-US" sz="2000">
                <a:solidFill>
                  <a:schemeClr val="tx1"/>
                </a:solidFill>
                <a:latin typeface="Times New Roman"/>
                <a:ea typeface="+mn-lt"/>
                <a:cs typeface="+mn-lt"/>
              </a:rPr>
              <a:t> and C</a:t>
            </a:r>
            <a:r>
              <a:rPr lang="en-US" sz="2000" baseline="30000">
                <a:solidFill>
                  <a:schemeClr val="tx1"/>
                </a:solidFill>
                <a:latin typeface="Times New Roman"/>
                <a:ea typeface="+mn-lt"/>
                <a:cs typeface="+mn-lt"/>
              </a:rPr>
              <a:t>c</a:t>
            </a:r>
            <a:r>
              <a:rPr lang="en-US" sz="2000" baseline="-25000">
                <a:solidFill>
                  <a:schemeClr val="tx1"/>
                </a:solidFill>
                <a:latin typeface="Times New Roman"/>
                <a:ea typeface="+mn-lt"/>
                <a:cs typeface="+mn-lt"/>
              </a:rPr>
              <a:t>N+1,m</a:t>
            </a:r>
            <a:r>
              <a:rPr lang="en-US" sz="2000">
                <a:solidFill>
                  <a:schemeClr val="tx1"/>
                </a:solidFill>
                <a:latin typeface="Times New Roman"/>
                <a:ea typeface="+mn-lt"/>
                <a:cs typeface="+mn-lt"/>
              </a:rPr>
              <a:t> gives us the soft approximations of FP and FN respectively. </a:t>
            </a:r>
          </a:p>
          <a:p>
            <a:pPr>
              <a:buClr>
                <a:srgbClr val="FFFFFF"/>
              </a:buClr>
            </a:pPr>
            <a:r>
              <a:rPr lang="en-US" sz="2000">
                <a:solidFill>
                  <a:schemeClr val="tx1"/>
                </a:solidFill>
                <a:latin typeface="Times New Roman"/>
                <a:ea typeface="+mn-lt"/>
                <a:cs typeface="+mn-lt"/>
              </a:rPr>
              <a:t>To compute soft approximations of IDS and MOTP, we construct two additional binary matrices B</a:t>
            </a:r>
            <a:r>
              <a:rPr lang="en-US" sz="2000" baseline="30000">
                <a:solidFill>
                  <a:schemeClr val="tx1"/>
                </a:solidFill>
                <a:latin typeface="Times New Roman"/>
                <a:ea typeface="+mn-lt"/>
                <a:cs typeface="+mn-lt"/>
              </a:rPr>
              <a:t>TP</a:t>
            </a:r>
            <a:r>
              <a:rPr lang="en-US" sz="2000">
                <a:solidFill>
                  <a:schemeClr val="tx1"/>
                </a:solidFill>
                <a:latin typeface="Times New Roman"/>
                <a:ea typeface="+mn-lt"/>
                <a:cs typeface="+mn-lt"/>
              </a:rPr>
              <a:t> and B</a:t>
            </a:r>
            <a:r>
              <a:rPr lang="en-US" sz="2000" baseline="-25000">
                <a:solidFill>
                  <a:schemeClr val="tx1"/>
                </a:solidFill>
                <a:latin typeface="Times New Roman"/>
                <a:ea typeface="+mn-lt"/>
                <a:cs typeface="+mn-lt"/>
              </a:rPr>
              <a:t>-1</a:t>
            </a:r>
            <a:r>
              <a:rPr lang="en-US" sz="2000" baseline="30000">
                <a:solidFill>
                  <a:schemeClr val="tx1"/>
                </a:solidFill>
                <a:latin typeface="Times New Roman"/>
                <a:ea typeface="+mn-lt"/>
                <a:cs typeface="+mn-lt"/>
              </a:rPr>
              <a:t>TP</a:t>
            </a:r>
            <a:r>
              <a:rPr lang="en-US" sz="2000">
                <a:solidFill>
                  <a:schemeClr val="tx1"/>
                </a:solidFill>
                <a:latin typeface="Times New Roman"/>
                <a:ea typeface="+mn-lt"/>
                <a:cs typeface="+mn-lt"/>
              </a:rPr>
              <a:t>, whose non-zero entries represent true positives in the time frames t-1 and t respectively.</a:t>
            </a:r>
          </a:p>
          <a:p>
            <a:pPr>
              <a:buClr>
                <a:srgbClr val="FFFFFF"/>
              </a:buClr>
            </a:pPr>
            <a:r>
              <a:rPr lang="en-US" sz="2000">
                <a:solidFill>
                  <a:schemeClr val="tx1"/>
                </a:solidFill>
                <a:latin typeface="Times New Roman"/>
                <a:cs typeface="Calibri" panose="020F0502020204030204"/>
              </a:rPr>
              <a:t>To get the number of ID switches we take a l1 norm of the matrix obtained by dot product of </a:t>
            </a:r>
            <a:r>
              <a:rPr lang="en-US" sz="2000">
                <a:solidFill>
                  <a:schemeClr val="tx1"/>
                </a:solidFill>
                <a:latin typeface="Times New Roman"/>
                <a:cs typeface="Times New Roman"/>
              </a:rPr>
              <a:t>B</a:t>
            </a:r>
            <a:r>
              <a:rPr lang="en-US" sz="2000" baseline="30000">
                <a:solidFill>
                  <a:schemeClr val="tx1"/>
                </a:solidFill>
                <a:latin typeface="Times New Roman"/>
                <a:cs typeface="Times New Roman"/>
              </a:rPr>
              <a:t>TP</a:t>
            </a:r>
            <a:r>
              <a:rPr lang="en-US" sz="2000">
                <a:solidFill>
                  <a:schemeClr val="tx1"/>
                </a:solidFill>
                <a:latin typeface="Times New Roman"/>
                <a:cs typeface="Times New Roman"/>
              </a:rPr>
              <a:t> and binary complement of  B</a:t>
            </a:r>
            <a:r>
              <a:rPr lang="en-US" sz="2000" baseline="-25000">
                <a:solidFill>
                  <a:schemeClr val="tx1"/>
                </a:solidFill>
                <a:latin typeface="Times New Roman"/>
                <a:cs typeface="Times New Roman"/>
              </a:rPr>
              <a:t>-1</a:t>
            </a:r>
            <a:r>
              <a:rPr lang="en-US" sz="2000" baseline="30000">
                <a:solidFill>
                  <a:schemeClr val="tx1"/>
                </a:solidFill>
                <a:latin typeface="Times New Roman"/>
                <a:cs typeface="Times New Roman"/>
              </a:rPr>
              <a:t>TP</a:t>
            </a:r>
            <a:r>
              <a:rPr lang="en-US" sz="2000">
                <a:solidFill>
                  <a:schemeClr val="tx1"/>
                </a:solidFill>
                <a:latin typeface="Times New Roman"/>
                <a:cs typeface="Times New Roman"/>
              </a:rPr>
              <a:t> .</a:t>
            </a:r>
          </a:p>
        </p:txBody>
      </p:sp>
    </p:spTree>
    <p:extLst>
      <p:ext uri="{BB962C8B-B14F-4D97-AF65-F5344CB8AC3E}">
        <p14:creationId xmlns:p14="http://schemas.microsoft.com/office/powerpoint/2010/main" val="34782789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052955-8DE1-A147-3B44-D5D6E2817A21}"/>
              </a:ext>
            </a:extLst>
          </p:cNvPr>
          <p:cNvSpPr>
            <a:spLocks noGrp="1"/>
          </p:cNvSpPr>
          <p:nvPr>
            <p:ph type="title"/>
          </p:nvPr>
        </p:nvSpPr>
        <p:spPr/>
        <p:txBody>
          <a:bodyPr/>
          <a:lstStyle/>
          <a:p>
            <a:r>
              <a:rPr lang="en-US">
                <a:cs typeface="Calibri Light"/>
              </a:rPr>
              <a:t>DIFFERENTIABLE LOSS FUNCTION</a:t>
            </a:r>
            <a:endParaRPr lang="en-US"/>
          </a:p>
        </p:txBody>
      </p:sp>
      <p:sp>
        <p:nvSpPr>
          <p:cNvPr id="3" name="Content Placeholder 2">
            <a:extLst>
              <a:ext uri="{FF2B5EF4-FFF2-40B4-BE49-F238E27FC236}">
                <a16:creationId xmlns:a16="http://schemas.microsoft.com/office/drawing/2014/main" id="{3AF22B9F-456E-0BF7-9148-159167EC2454}"/>
              </a:ext>
            </a:extLst>
          </p:cNvPr>
          <p:cNvSpPr>
            <a:spLocks noGrp="1"/>
          </p:cNvSpPr>
          <p:nvPr>
            <p:ph idx="1"/>
          </p:nvPr>
        </p:nvSpPr>
        <p:spPr/>
        <p:txBody>
          <a:bodyPr vert="horz" lIns="91440" tIns="45720" rIns="91440" bIns="45720" rtlCol="0" anchor="t">
            <a:normAutofit/>
          </a:bodyPr>
          <a:lstStyle/>
          <a:p>
            <a:r>
              <a:rPr lang="en-US">
                <a:cs typeface="Calibri Light"/>
              </a:rPr>
              <a:t>From the above calculations we get </a:t>
            </a:r>
            <a:r>
              <a:rPr lang="en-US" err="1">
                <a:cs typeface="Calibri Light" panose="020F0302020204030204"/>
              </a:rPr>
              <a:t>dMOTA</a:t>
            </a:r>
            <a:r>
              <a:rPr lang="en-US">
                <a:cs typeface="Calibri Light" panose="020F0302020204030204"/>
              </a:rPr>
              <a:t> and </a:t>
            </a:r>
            <a:r>
              <a:rPr lang="en-US" err="1">
                <a:cs typeface="Calibri Light" panose="020F0302020204030204"/>
              </a:rPr>
              <a:t>dMOTP</a:t>
            </a:r>
            <a:r>
              <a:rPr lang="en-US">
                <a:cs typeface="Calibri Light" panose="020F0302020204030204"/>
              </a:rPr>
              <a:t> as:</a:t>
            </a:r>
          </a:p>
          <a:p>
            <a:pPr marL="4445" lvl="1" indent="0">
              <a:buNone/>
            </a:pPr>
            <a:endParaRPr lang="en-US">
              <a:cs typeface="Calibri Light" panose="020F0302020204030204"/>
            </a:endParaRPr>
          </a:p>
          <a:p>
            <a:pPr marL="4445" lvl="1" indent="0">
              <a:buNone/>
            </a:pPr>
            <a:endParaRPr lang="en-US">
              <a:cs typeface="Calibri Light" panose="020F0302020204030204"/>
            </a:endParaRPr>
          </a:p>
          <a:p>
            <a:pPr marL="4445" lvl="1" indent="0">
              <a:buNone/>
            </a:pPr>
            <a:endParaRPr lang="en-US">
              <a:cs typeface="Calibri Light" panose="020F0302020204030204"/>
            </a:endParaRPr>
          </a:p>
          <a:p>
            <a:pPr marL="4445" lvl="1" indent="0">
              <a:buNone/>
            </a:pPr>
            <a:r>
              <a:rPr lang="en-US">
                <a:cs typeface="Calibri Light" panose="020F0302020204030204"/>
              </a:rPr>
              <a:t>As we train our tracker to maximize MOTA and MOTP, the loss function can be </a:t>
            </a:r>
            <a:endParaRPr lang="en-US"/>
          </a:p>
          <a:p>
            <a:pPr marL="4445" lvl="1" indent="0">
              <a:buNone/>
            </a:pPr>
            <a:endParaRPr lang="en-US">
              <a:cs typeface="Calibri Light" panose="020F0302020204030204"/>
            </a:endParaRPr>
          </a:p>
          <a:p>
            <a:pPr marL="4445" lvl="1" indent="0">
              <a:buNone/>
            </a:pPr>
            <a:endParaRPr lang="en-US">
              <a:cs typeface="Calibri Light" panose="020F0302020204030204"/>
            </a:endParaRPr>
          </a:p>
          <a:p>
            <a:pPr marL="4445" lvl="1" indent="0">
              <a:buNone/>
            </a:pPr>
            <a:r>
              <a:rPr lang="en-US" sz="1800">
                <a:cs typeface="Calibri Light" panose="020F0302020204030204"/>
              </a:rPr>
              <a:t>Where </a:t>
            </a:r>
            <a:r>
              <a:rPr lang="en-US" sz="1800">
                <a:ea typeface="+mn-lt"/>
                <a:cs typeface="+mn-lt"/>
              </a:rPr>
              <a:t>λ is the loss balancing factor </a:t>
            </a:r>
            <a:endParaRPr lang="en-US" sz="1800">
              <a:cs typeface="Calibri Light" panose="020F0302020204030204"/>
            </a:endParaRPr>
          </a:p>
        </p:txBody>
      </p:sp>
      <p:pic>
        <p:nvPicPr>
          <p:cNvPr id="5" name="Picture 5" descr="A picture containing text, antenna&#10;&#10;Description automatically generated">
            <a:extLst>
              <a:ext uri="{FF2B5EF4-FFF2-40B4-BE49-F238E27FC236}">
                <a16:creationId xmlns:a16="http://schemas.microsoft.com/office/drawing/2014/main" id="{6446ADAD-6175-E2D5-02F7-E0CA96B660D0}"/>
              </a:ext>
            </a:extLst>
          </p:cNvPr>
          <p:cNvPicPr>
            <a:picLocks noChangeAspect="1"/>
          </p:cNvPicPr>
          <p:nvPr/>
        </p:nvPicPr>
        <p:blipFill>
          <a:blip r:embed="rId2"/>
          <a:stretch>
            <a:fillRect/>
          </a:stretch>
        </p:blipFill>
        <p:spPr>
          <a:xfrm>
            <a:off x="2312894" y="2577173"/>
            <a:ext cx="3030070" cy="762359"/>
          </a:xfrm>
          <a:prstGeom prst="rect">
            <a:avLst/>
          </a:prstGeom>
        </p:spPr>
      </p:pic>
      <p:sp>
        <p:nvSpPr>
          <p:cNvPr id="6" name="TextBox 5">
            <a:extLst>
              <a:ext uri="{FF2B5EF4-FFF2-40B4-BE49-F238E27FC236}">
                <a16:creationId xmlns:a16="http://schemas.microsoft.com/office/drawing/2014/main" id="{8110DDED-C6E0-43B5-A35C-3B05836865BA}"/>
              </a:ext>
            </a:extLst>
          </p:cNvPr>
          <p:cNvSpPr txBox="1"/>
          <p:nvPr/>
        </p:nvSpPr>
        <p:spPr>
          <a:xfrm>
            <a:off x="3836893" y="3827929"/>
            <a:ext cx="180975" cy="36195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pic>
        <p:nvPicPr>
          <p:cNvPr id="7" name="Picture 7">
            <a:extLst>
              <a:ext uri="{FF2B5EF4-FFF2-40B4-BE49-F238E27FC236}">
                <a16:creationId xmlns:a16="http://schemas.microsoft.com/office/drawing/2014/main" id="{5A032DCA-A04B-B772-7720-387AA4A5E377}"/>
              </a:ext>
            </a:extLst>
          </p:cNvPr>
          <p:cNvPicPr>
            <a:picLocks noChangeAspect="1"/>
          </p:cNvPicPr>
          <p:nvPr/>
        </p:nvPicPr>
        <p:blipFill>
          <a:blip r:embed="rId3"/>
          <a:stretch>
            <a:fillRect/>
          </a:stretch>
        </p:blipFill>
        <p:spPr>
          <a:xfrm>
            <a:off x="5880847" y="2601282"/>
            <a:ext cx="3092823" cy="714141"/>
          </a:xfrm>
          <a:prstGeom prst="rect">
            <a:avLst/>
          </a:prstGeom>
        </p:spPr>
      </p:pic>
      <p:pic>
        <p:nvPicPr>
          <p:cNvPr id="8" name="Picture 8" descr="A picture containing text, clipart&#10;&#10;Description automatically generated">
            <a:extLst>
              <a:ext uri="{FF2B5EF4-FFF2-40B4-BE49-F238E27FC236}">
                <a16:creationId xmlns:a16="http://schemas.microsoft.com/office/drawing/2014/main" id="{F0D4399B-63D6-64B5-187C-2FDA9AD6FEF2}"/>
              </a:ext>
            </a:extLst>
          </p:cNvPr>
          <p:cNvPicPr>
            <a:picLocks noChangeAspect="1"/>
          </p:cNvPicPr>
          <p:nvPr/>
        </p:nvPicPr>
        <p:blipFill>
          <a:blip r:embed="rId4"/>
          <a:stretch>
            <a:fillRect/>
          </a:stretch>
        </p:blipFill>
        <p:spPr>
          <a:xfrm>
            <a:off x="2823883" y="3970538"/>
            <a:ext cx="5307104" cy="539537"/>
          </a:xfrm>
          <a:prstGeom prst="rect">
            <a:avLst/>
          </a:prstGeom>
        </p:spPr>
      </p:pic>
    </p:spTree>
    <p:extLst>
      <p:ext uri="{BB962C8B-B14F-4D97-AF65-F5344CB8AC3E}">
        <p14:creationId xmlns:p14="http://schemas.microsoft.com/office/powerpoint/2010/main" val="31839220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BDABDC-2000-B410-6F34-3858170BF77A}"/>
              </a:ext>
            </a:extLst>
          </p:cNvPr>
          <p:cNvSpPr>
            <a:spLocks noGrp="1"/>
          </p:cNvSpPr>
          <p:nvPr>
            <p:ph type="title"/>
          </p:nvPr>
        </p:nvSpPr>
        <p:spPr>
          <a:xfrm>
            <a:off x="248422" y="113229"/>
            <a:ext cx="10131425" cy="1339938"/>
          </a:xfrm>
          <a:solidFill>
            <a:schemeClr val="accent1">
              <a:lumMod val="20000"/>
              <a:lumOff val="80000"/>
            </a:schemeClr>
          </a:solidFill>
        </p:spPr>
        <p:txBody>
          <a:bodyPr>
            <a:normAutofit fontScale="90000"/>
          </a:bodyPr>
          <a:lstStyle/>
          <a:p>
            <a:pPr algn="ctr"/>
            <a:r>
              <a:rPr lang="en-US">
                <a:solidFill>
                  <a:schemeClr val="tx1"/>
                </a:solidFill>
                <a:cs typeface="Calibri Light"/>
              </a:rPr>
              <a:t>HOW TO TRAIN YOUR DEEP MULTI-OBJECT TRACKER</a:t>
            </a:r>
            <a:endParaRPr lang="en-US">
              <a:solidFill>
                <a:schemeClr val="tx1"/>
              </a:solidFill>
              <a:ea typeface="Calibri Light" panose="020F0302020204030204"/>
              <a:cs typeface="Calibri Light"/>
            </a:endParaRPr>
          </a:p>
        </p:txBody>
      </p:sp>
      <p:sp>
        <p:nvSpPr>
          <p:cNvPr id="3" name="TextBox 2">
            <a:extLst>
              <a:ext uri="{FF2B5EF4-FFF2-40B4-BE49-F238E27FC236}">
                <a16:creationId xmlns:a16="http://schemas.microsoft.com/office/drawing/2014/main" id="{4A85EDAF-37EE-72C1-848E-10418E92AFA8}"/>
              </a:ext>
            </a:extLst>
          </p:cNvPr>
          <p:cNvSpPr txBox="1"/>
          <p:nvPr/>
        </p:nvSpPr>
        <p:spPr>
          <a:xfrm>
            <a:off x="290565" y="1532928"/>
            <a:ext cx="7895896" cy="430887"/>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Arial"/>
              <a:buChar char="•"/>
            </a:pPr>
            <a:r>
              <a:rPr lang="en-US" sz="2200">
                <a:latin typeface="Times New Roman"/>
                <a:cs typeface="Calibri"/>
              </a:rPr>
              <a:t>We can observe the overall tracker procedure in this diagram:</a:t>
            </a:r>
            <a:endParaRPr lang="en-US" sz="2200">
              <a:latin typeface="Times New Roman"/>
              <a:cs typeface="Times New Roman"/>
            </a:endParaRPr>
          </a:p>
        </p:txBody>
      </p:sp>
      <p:pic>
        <p:nvPicPr>
          <p:cNvPr id="4" name="Picture 4" descr="Diagram&#10;&#10;Description automatically generated">
            <a:extLst>
              <a:ext uri="{FF2B5EF4-FFF2-40B4-BE49-F238E27FC236}">
                <a16:creationId xmlns:a16="http://schemas.microsoft.com/office/drawing/2014/main" id="{D8DE46A6-A285-66F6-1830-CE126E255D6D}"/>
              </a:ext>
            </a:extLst>
          </p:cNvPr>
          <p:cNvPicPr>
            <a:picLocks noChangeAspect="1"/>
          </p:cNvPicPr>
          <p:nvPr/>
        </p:nvPicPr>
        <p:blipFill>
          <a:blip r:embed="rId2"/>
          <a:stretch>
            <a:fillRect/>
          </a:stretch>
        </p:blipFill>
        <p:spPr>
          <a:xfrm>
            <a:off x="3644283" y="2271668"/>
            <a:ext cx="4829452" cy="2728955"/>
          </a:xfrm>
          <a:prstGeom prst="rect">
            <a:avLst/>
          </a:prstGeom>
        </p:spPr>
      </p:pic>
      <p:sp>
        <p:nvSpPr>
          <p:cNvPr id="5" name="TextBox 4">
            <a:extLst>
              <a:ext uri="{FF2B5EF4-FFF2-40B4-BE49-F238E27FC236}">
                <a16:creationId xmlns:a16="http://schemas.microsoft.com/office/drawing/2014/main" id="{5FFC0BA7-6E61-618F-673E-B0CAD931D333}"/>
              </a:ext>
            </a:extLst>
          </p:cNvPr>
          <p:cNvSpPr txBox="1"/>
          <p:nvPr/>
        </p:nvSpPr>
        <p:spPr>
          <a:xfrm>
            <a:off x="290565" y="5217161"/>
            <a:ext cx="11262012" cy="1107996"/>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Arial"/>
              <a:buChar char="•"/>
            </a:pPr>
            <a:r>
              <a:rPr lang="en-US" sz="2200">
                <a:latin typeface="Times New Roman"/>
                <a:cs typeface="Calibri"/>
              </a:rPr>
              <a:t>Given a video sequence, a pair of consecutive frames will be taken. Initialize the tracks with the ground truth boxes in time frame </a:t>
            </a:r>
            <a:r>
              <a:rPr lang="en-US" sz="2200" i="1">
                <a:latin typeface="Times New Roman"/>
                <a:cs typeface="Calibri"/>
              </a:rPr>
              <a:t>t </a:t>
            </a:r>
            <a:r>
              <a:rPr lang="en-US" sz="2200">
                <a:latin typeface="Times New Roman"/>
                <a:cs typeface="Calibri"/>
              </a:rPr>
              <a:t>and run the forward pass to obtain predicted bounding boxes.</a:t>
            </a:r>
            <a:endParaRPr lang="en-US" sz="2200" i="1">
              <a:latin typeface="Times New Roman"/>
              <a:cs typeface="Calibri"/>
            </a:endParaRPr>
          </a:p>
        </p:txBody>
      </p:sp>
    </p:spTree>
    <p:extLst>
      <p:ext uri="{BB962C8B-B14F-4D97-AF65-F5344CB8AC3E}">
        <p14:creationId xmlns:p14="http://schemas.microsoft.com/office/powerpoint/2010/main" val="23754449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86AB516-EC38-4A1C-4060-2974842FCB95}"/>
              </a:ext>
            </a:extLst>
          </p:cNvPr>
          <p:cNvSpPr txBox="1"/>
          <p:nvPr/>
        </p:nvSpPr>
        <p:spPr>
          <a:xfrm>
            <a:off x="527303" y="332274"/>
            <a:ext cx="11262012" cy="2123658"/>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Arial"/>
              <a:buChar char="•"/>
            </a:pPr>
            <a:r>
              <a:rPr lang="en-US" sz="2200">
                <a:solidFill>
                  <a:srgbClr val="000000"/>
                </a:solidFill>
                <a:latin typeface="Times New Roman"/>
                <a:cs typeface="Calibri"/>
              </a:rPr>
              <a:t>We then compute the distance matrix D and use our proposed DHN to compute A~ </a:t>
            </a:r>
          </a:p>
          <a:p>
            <a:endParaRPr lang="en-US" sz="2200">
              <a:solidFill>
                <a:srgbClr val="000000"/>
              </a:solidFill>
              <a:latin typeface="Times New Roman"/>
              <a:cs typeface="Calibri"/>
            </a:endParaRPr>
          </a:p>
          <a:p>
            <a:pPr marL="342900" indent="-342900">
              <a:buFont typeface="Arial"/>
              <a:buChar char="•"/>
            </a:pPr>
            <a:r>
              <a:rPr lang="en-US" sz="2200">
                <a:solidFill>
                  <a:srgbClr val="000000"/>
                </a:solidFill>
                <a:latin typeface="Times New Roman"/>
                <a:cs typeface="Calibri"/>
              </a:rPr>
              <a:t>We compute loss based on D and A~</a:t>
            </a:r>
          </a:p>
          <a:p>
            <a:pPr marL="342900" indent="-342900">
              <a:buFont typeface="Arial"/>
              <a:buChar char="•"/>
            </a:pPr>
            <a:endParaRPr lang="en-US" sz="2200">
              <a:solidFill>
                <a:srgbClr val="000000"/>
              </a:solidFill>
              <a:latin typeface="Times New Roman"/>
              <a:cs typeface="Calibri"/>
            </a:endParaRPr>
          </a:p>
          <a:p>
            <a:pPr marL="342900" indent="-342900">
              <a:buFont typeface="Arial"/>
              <a:buChar char="•"/>
            </a:pPr>
            <a:r>
              <a:rPr lang="en-US" sz="2200">
                <a:solidFill>
                  <a:srgbClr val="000000"/>
                </a:solidFill>
                <a:latin typeface="Times New Roman"/>
                <a:cs typeface="Calibri"/>
              </a:rPr>
              <a:t>This provides us the gradient that accounts for the assignment, and that is used to update the weights of the tracker.</a:t>
            </a:r>
          </a:p>
        </p:txBody>
      </p:sp>
      <p:sp>
        <p:nvSpPr>
          <p:cNvPr id="3" name="Title 1">
            <a:extLst>
              <a:ext uri="{FF2B5EF4-FFF2-40B4-BE49-F238E27FC236}">
                <a16:creationId xmlns:a16="http://schemas.microsoft.com/office/drawing/2014/main" id="{9A1167E1-7DF1-9FAF-7791-2D00BFB592B9}"/>
              </a:ext>
            </a:extLst>
          </p:cNvPr>
          <p:cNvSpPr>
            <a:spLocks noGrp="1"/>
          </p:cNvSpPr>
          <p:nvPr>
            <p:ph type="title"/>
          </p:nvPr>
        </p:nvSpPr>
        <p:spPr>
          <a:xfrm>
            <a:off x="524319" y="2668557"/>
            <a:ext cx="5438760" cy="945801"/>
          </a:xfrm>
          <a:solidFill>
            <a:schemeClr val="accent1">
              <a:lumMod val="20000"/>
              <a:lumOff val="80000"/>
            </a:schemeClr>
          </a:solidFill>
        </p:spPr>
        <p:txBody>
          <a:bodyPr/>
          <a:lstStyle/>
          <a:p>
            <a:r>
              <a:rPr lang="en-US">
                <a:solidFill>
                  <a:schemeClr val="tx1"/>
                </a:solidFill>
                <a:ea typeface="Calibri Light"/>
                <a:cs typeface="Calibri Light"/>
              </a:rPr>
              <a:t>DHN TRAINING:</a:t>
            </a:r>
          </a:p>
        </p:txBody>
      </p:sp>
      <p:sp>
        <p:nvSpPr>
          <p:cNvPr id="5" name="TextBox 4">
            <a:extLst>
              <a:ext uri="{FF2B5EF4-FFF2-40B4-BE49-F238E27FC236}">
                <a16:creationId xmlns:a16="http://schemas.microsoft.com/office/drawing/2014/main" id="{DC23C9D0-A554-6923-362F-30A51ADEE006}"/>
              </a:ext>
            </a:extLst>
          </p:cNvPr>
          <p:cNvSpPr txBox="1"/>
          <p:nvPr/>
        </p:nvSpPr>
        <p:spPr>
          <a:xfrm>
            <a:off x="527303" y="3682447"/>
            <a:ext cx="11262012" cy="1785104"/>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Arial"/>
              <a:buChar char="•"/>
            </a:pPr>
            <a:r>
              <a:rPr lang="en-US" sz="2200">
                <a:latin typeface="Times New Roman"/>
                <a:cs typeface="Calibri"/>
              </a:rPr>
              <a:t>A dataset is created with matrices D and A* </a:t>
            </a:r>
            <a:r>
              <a:rPr lang="en-US" sz="2200" err="1">
                <a:latin typeface="Times New Roman"/>
                <a:cs typeface="Calibri"/>
              </a:rPr>
              <a:t>seperated</a:t>
            </a:r>
            <a:r>
              <a:rPr lang="en-US" sz="2200">
                <a:latin typeface="Times New Roman"/>
                <a:cs typeface="Calibri"/>
              </a:rPr>
              <a:t> into training and test sets. The matrix D is the distance matrix which is found by comparing the ground-truth and predicted bounding boxes.</a:t>
            </a:r>
          </a:p>
          <a:p>
            <a:pPr marL="342900" indent="-342900">
              <a:buFont typeface="Arial"/>
              <a:buChar char="•"/>
            </a:pPr>
            <a:endParaRPr lang="en-US" sz="2200">
              <a:latin typeface="Times New Roman"/>
              <a:cs typeface="Calibri"/>
            </a:endParaRPr>
          </a:p>
          <a:p>
            <a:pPr marL="342900" indent="-342900">
              <a:buFont typeface="Arial"/>
              <a:buChar char="•"/>
            </a:pPr>
            <a:r>
              <a:rPr lang="en-US" sz="2200">
                <a:latin typeface="Times New Roman"/>
                <a:cs typeface="Calibri"/>
              </a:rPr>
              <a:t>We can evaluate the performance of DHN by computing weighted accuracy (WA):</a:t>
            </a:r>
          </a:p>
        </p:txBody>
      </p:sp>
      <p:pic>
        <p:nvPicPr>
          <p:cNvPr id="6" name="Picture 6">
            <a:extLst>
              <a:ext uri="{FF2B5EF4-FFF2-40B4-BE49-F238E27FC236}">
                <a16:creationId xmlns:a16="http://schemas.microsoft.com/office/drawing/2014/main" id="{879110F4-04B5-889D-CF0F-438BA199F7CE}"/>
              </a:ext>
            </a:extLst>
          </p:cNvPr>
          <p:cNvPicPr>
            <a:picLocks noChangeAspect="1"/>
          </p:cNvPicPr>
          <p:nvPr/>
        </p:nvPicPr>
        <p:blipFill>
          <a:blip r:embed="rId2"/>
          <a:stretch>
            <a:fillRect/>
          </a:stretch>
        </p:blipFill>
        <p:spPr>
          <a:xfrm>
            <a:off x="4724400" y="5672803"/>
            <a:ext cx="2743200" cy="925221"/>
          </a:xfrm>
          <a:prstGeom prst="rect">
            <a:avLst/>
          </a:prstGeom>
        </p:spPr>
      </p:pic>
    </p:spTree>
    <p:extLst>
      <p:ext uri="{BB962C8B-B14F-4D97-AF65-F5344CB8AC3E}">
        <p14:creationId xmlns:p14="http://schemas.microsoft.com/office/powerpoint/2010/main" val="14861084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3C8EE8E8-0E8D-F397-63B1-82D4CD382336}"/>
              </a:ext>
            </a:extLst>
          </p:cNvPr>
          <p:cNvSpPr txBox="1">
            <a:spLocks/>
          </p:cNvSpPr>
          <p:nvPr/>
        </p:nvSpPr>
        <p:spPr>
          <a:xfrm>
            <a:off x="218703" y="150284"/>
            <a:ext cx="7199497" cy="945801"/>
          </a:xfrm>
          <a:prstGeom prst="rect">
            <a:avLst/>
          </a:prstGeom>
          <a:solidFill>
            <a:schemeClr val="accent1">
              <a:lumMod val="20000"/>
              <a:lumOff val="80000"/>
            </a:schemeClr>
          </a:solidFill>
        </p:spPr>
        <p:txBody>
          <a:bodyPr vert="horz" lIns="91440" tIns="45720" rIns="91440" bIns="45720" rtlCol="0" anchor="ctr">
            <a:normAutofit/>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r>
              <a:rPr lang="en-US">
                <a:solidFill>
                  <a:schemeClr val="tx1"/>
                </a:solidFill>
                <a:ea typeface="Calibri Light"/>
                <a:cs typeface="Calibri Light"/>
              </a:rPr>
              <a:t>EXPERIMENTAL SETTINGS:</a:t>
            </a:r>
          </a:p>
        </p:txBody>
      </p:sp>
      <p:sp>
        <p:nvSpPr>
          <p:cNvPr id="8" name="TextBox 7">
            <a:extLst>
              <a:ext uri="{FF2B5EF4-FFF2-40B4-BE49-F238E27FC236}">
                <a16:creationId xmlns:a16="http://schemas.microsoft.com/office/drawing/2014/main" id="{5E960C03-EE86-1D40-7271-C1A8CE3DD698}"/>
              </a:ext>
            </a:extLst>
          </p:cNvPr>
          <p:cNvSpPr txBox="1"/>
          <p:nvPr/>
        </p:nvSpPr>
        <p:spPr>
          <a:xfrm>
            <a:off x="303958" y="1278205"/>
            <a:ext cx="11262012" cy="2800767"/>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Arial"/>
              <a:buChar char="•"/>
            </a:pPr>
            <a:r>
              <a:rPr lang="en-US" sz="2200">
                <a:latin typeface="Times New Roman"/>
                <a:cs typeface="Calibri"/>
              </a:rPr>
              <a:t>For our experimentation, we will be using pedestrian video sequences captured in the real world scenarios, so we will be using datasets like MOT15 or MOT16.Then, we divide the dataset into training and validation. </a:t>
            </a:r>
          </a:p>
          <a:p>
            <a:pPr marL="342900" indent="-342900">
              <a:buFont typeface="Arial"/>
              <a:buChar char="•"/>
            </a:pPr>
            <a:endParaRPr lang="en-US" sz="2200">
              <a:latin typeface="Times New Roman"/>
              <a:cs typeface="Calibri"/>
            </a:endParaRPr>
          </a:p>
          <a:p>
            <a:pPr marL="342900" indent="-342900">
              <a:buFont typeface="Arial"/>
              <a:buChar char="•"/>
            </a:pPr>
            <a:r>
              <a:rPr lang="en-US" sz="2200">
                <a:latin typeface="Times New Roman"/>
                <a:cs typeface="Calibri"/>
              </a:rPr>
              <a:t>We calculate entities like MOTA and MOTP, along with that we can also observe the performance using IDF1</a:t>
            </a:r>
          </a:p>
          <a:p>
            <a:pPr marL="342900" indent="-342900">
              <a:buFont typeface="Arial"/>
              <a:buChar char="•"/>
            </a:pPr>
            <a:r>
              <a:rPr lang="en-US" sz="2200">
                <a:latin typeface="Times New Roman"/>
                <a:cs typeface="Calibri"/>
              </a:rPr>
              <a:t>From this, we can report the mostly tracked and mostly lost targets.</a:t>
            </a:r>
          </a:p>
          <a:p>
            <a:pPr marL="342900" indent="-342900">
              <a:buFont typeface="Arial"/>
              <a:buChar char="•"/>
            </a:pPr>
            <a:r>
              <a:rPr lang="en-US" sz="2200">
                <a:latin typeface="Times New Roman"/>
                <a:cs typeface="Calibri"/>
              </a:rPr>
              <a:t>We can evaluate the performance of DHN by computing weighted accuracy (WA):</a:t>
            </a:r>
          </a:p>
        </p:txBody>
      </p:sp>
      <p:pic>
        <p:nvPicPr>
          <p:cNvPr id="9" name="Picture 9">
            <a:extLst>
              <a:ext uri="{FF2B5EF4-FFF2-40B4-BE49-F238E27FC236}">
                <a16:creationId xmlns:a16="http://schemas.microsoft.com/office/drawing/2014/main" id="{049A3624-F66A-45C2-205F-5DC2E30969FD}"/>
              </a:ext>
            </a:extLst>
          </p:cNvPr>
          <p:cNvPicPr>
            <a:picLocks noChangeAspect="1"/>
          </p:cNvPicPr>
          <p:nvPr/>
        </p:nvPicPr>
        <p:blipFill>
          <a:blip r:embed="rId2"/>
          <a:stretch>
            <a:fillRect/>
          </a:stretch>
        </p:blipFill>
        <p:spPr>
          <a:xfrm>
            <a:off x="1257645" y="4395140"/>
            <a:ext cx="4043855" cy="2244561"/>
          </a:xfrm>
          <a:prstGeom prst="rect">
            <a:avLst/>
          </a:prstGeom>
        </p:spPr>
      </p:pic>
      <p:pic>
        <p:nvPicPr>
          <p:cNvPr id="10" name="Picture 10">
            <a:extLst>
              <a:ext uri="{FF2B5EF4-FFF2-40B4-BE49-F238E27FC236}">
                <a16:creationId xmlns:a16="http://schemas.microsoft.com/office/drawing/2014/main" id="{E4819871-3AF6-CFD6-4BFC-FD82F3232ADA}"/>
              </a:ext>
            </a:extLst>
          </p:cNvPr>
          <p:cNvPicPr>
            <a:picLocks noChangeAspect="1"/>
          </p:cNvPicPr>
          <p:nvPr/>
        </p:nvPicPr>
        <p:blipFill>
          <a:blip r:embed="rId3"/>
          <a:stretch>
            <a:fillRect/>
          </a:stretch>
        </p:blipFill>
        <p:spPr>
          <a:xfrm>
            <a:off x="5880538" y="4290007"/>
            <a:ext cx="4214648" cy="2350743"/>
          </a:xfrm>
          <a:prstGeom prst="rect">
            <a:avLst/>
          </a:prstGeom>
        </p:spPr>
      </p:pic>
    </p:spTree>
    <p:extLst>
      <p:ext uri="{BB962C8B-B14F-4D97-AF65-F5344CB8AC3E}">
        <p14:creationId xmlns:p14="http://schemas.microsoft.com/office/powerpoint/2010/main" val="5330464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3C8EE8E8-0E8D-F397-63B1-82D4CD382336}"/>
              </a:ext>
            </a:extLst>
          </p:cNvPr>
          <p:cNvSpPr txBox="1">
            <a:spLocks/>
          </p:cNvSpPr>
          <p:nvPr/>
        </p:nvSpPr>
        <p:spPr>
          <a:xfrm>
            <a:off x="205565" y="-802"/>
            <a:ext cx="7199497" cy="945801"/>
          </a:xfrm>
          <a:prstGeom prst="rect">
            <a:avLst/>
          </a:prstGeom>
          <a:solidFill>
            <a:schemeClr val="accent1">
              <a:lumMod val="20000"/>
              <a:lumOff val="80000"/>
            </a:schemeClr>
          </a:solidFill>
        </p:spPr>
        <p:txBody>
          <a:bodyPr vert="horz" lIns="91440" tIns="45720" rIns="91440" bIns="45720" rtlCol="0" anchor="ctr">
            <a:normAutofit/>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r>
              <a:rPr lang="en-US" err="1">
                <a:solidFill>
                  <a:schemeClr val="tx1"/>
                </a:solidFill>
                <a:ea typeface="Calibri Light"/>
                <a:cs typeface="Calibri Light"/>
              </a:rPr>
              <a:t>TRACKTOR+ReID</a:t>
            </a:r>
            <a:r>
              <a:rPr lang="en-US">
                <a:solidFill>
                  <a:schemeClr val="tx1"/>
                </a:solidFill>
                <a:ea typeface="Calibri Light"/>
                <a:cs typeface="Calibri Light"/>
              </a:rPr>
              <a:t>:</a:t>
            </a:r>
          </a:p>
        </p:txBody>
      </p:sp>
      <p:sp>
        <p:nvSpPr>
          <p:cNvPr id="8" name="TextBox 7">
            <a:extLst>
              <a:ext uri="{FF2B5EF4-FFF2-40B4-BE49-F238E27FC236}">
                <a16:creationId xmlns:a16="http://schemas.microsoft.com/office/drawing/2014/main" id="{5E960C03-EE86-1D40-7271-C1A8CE3DD698}"/>
              </a:ext>
            </a:extLst>
          </p:cNvPr>
          <p:cNvSpPr txBox="1"/>
          <p:nvPr/>
        </p:nvSpPr>
        <p:spPr>
          <a:xfrm>
            <a:off x="205424" y="943188"/>
            <a:ext cx="11262012" cy="4154984"/>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Arial"/>
              <a:buChar char="•"/>
            </a:pPr>
            <a:r>
              <a:rPr lang="en-US" sz="2200" err="1">
                <a:latin typeface="Times New Roman"/>
                <a:cs typeface="Calibri"/>
              </a:rPr>
              <a:t>Tracktor</a:t>
            </a:r>
            <a:r>
              <a:rPr lang="en-US" sz="2200">
                <a:latin typeface="Times New Roman"/>
                <a:cs typeface="Calibri"/>
              </a:rPr>
              <a:t> is an adaption of Faster RCNN, it is used for detecting objects and following the detected targets in consecutive frames. It was originally trained on the </a:t>
            </a:r>
            <a:r>
              <a:rPr lang="en-US" sz="2200" err="1">
                <a:latin typeface="Times New Roman"/>
                <a:cs typeface="Calibri"/>
              </a:rPr>
              <a:t>MOTChallenge</a:t>
            </a:r>
            <a:r>
              <a:rPr lang="en-US" sz="2200">
                <a:latin typeface="Times New Roman"/>
                <a:cs typeface="Calibri"/>
              </a:rPr>
              <a:t> Dataset.</a:t>
            </a:r>
            <a:endParaRPr lang="en-US"/>
          </a:p>
          <a:p>
            <a:pPr marL="342900" indent="-342900">
              <a:buFont typeface="Arial"/>
              <a:buChar char="•"/>
            </a:pPr>
            <a:r>
              <a:rPr lang="en-US" sz="2200">
                <a:latin typeface="Times New Roman"/>
                <a:cs typeface="Calibri"/>
              </a:rPr>
              <a:t>We will be referring to this implementation as </a:t>
            </a:r>
            <a:r>
              <a:rPr lang="en-US" sz="2200" b="1">
                <a:latin typeface="Times New Roman"/>
                <a:cs typeface="Calibri"/>
              </a:rPr>
              <a:t>Vanilla Base </a:t>
            </a:r>
            <a:r>
              <a:rPr lang="en-US" sz="2200" b="1" err="1">
                <a:latin typeface="Times New Roman"/>
                <a:cs typeface="Calibri"/>
              </a:rPr>
              <a:t>Tracktor</a:t>
            </a:r>
            <a:endParaRPr lang="en-US" sz="2200" b="1">
              <a:latin typeface="Times New Roman"/>
              <a:cs typeface="Calibri"/>
            </a:endParaRPr>
          </a:p>
          <a:p>
            <a:pPr marL="342900" indent="-342900">
              <a:buFont typeface="Arial"/>
              <a:buChar char="•"/>
            </a:pPr>
            <a:r>
              <a:rPr lang="en-US" sz="2200">
                <a:latin typeface="Times New Roman"/>
                <a:cs typeface="Calibri"/>
              </a:rPr>
              <a:t>Vanilla Base </a:t>
            </a:r>
            <a:r>
              <a:rPr lang="en-US" sz="2200" err="1">
                <a:latin typeface="Times New Roman"/>
                <a:cs typeface="Calibri"/>
              </a:rPr>
              <a:t>Tracktor</a:t>
            </a:r>
            <a:r>
              <a:rPr lang="en-US" sz="2200">
                <a:latin typeface="Times New Roman"/>
                <a:cs typeface="Calibri"/>
              </a:rPr>
              <a:t> has no notion of tracking identity, therefore, we will be using </a:t>
            </a:r>
            <a:r>
              <a:rPr lang="en-US" sz="2200" err="1">
                <a:latin typeface="Times New Roman"/>
                <a:cs typeface="Calibri"/>
              </a:rPr>
              <a:t>ReID</a:t>
            </a:r>
            <a:r>
              <a:rPr lang="en-US" sz="2200">
                <a:latin typeface="Times New Roman"/>
                <a:cs typeface="Calibri"/>
              </a:rPr>
              <a:t> module to identify various objects.</a:t>
            </a:r>
          </a:p>
          <a:p>
            <a:pPr marL="342900" indent="-342900">
              <a:buFont typeface="Arial"/>
              <a:buChar char="•"/>
            </a:pPr>
            <a:r>
              <a:rPr lang="en-US" sz="2200">
                <a:latin typeface="Times New Roman"/>
                <a:cs typeface="Calibri"/>
              </a:rPr>
              <a:t>We can train the </a:t>
            </a:r>
            <a:r>
              <a:rPr lang="en-US" sz="2200" err="1">
                <a:latin typeface="Times New Roman"/>
                <a:cs typeface="Calibri"/>
              </a:rPr>
              <a:t>Tracktor</a:t>
            </a:r>
            <a:r>
              <a:rPr lang="en-US" sz="2200">
                <a:latin typeface="Times New Roman"/>
                <a:cs typeface="Calibri"/>
              </a:rPr>
              <a:t> using, </a:t>
            </a:r>
            <a:r>
              <a:rPr lang="en-US" sz="2200" err="1">
                <a:latin typeface="Times New Roman"/>
                <a:cs typeface="Calibri"/>
              </a:rPr>
              <a:t>DeepMOT</a:t>
            </a:r>
            <a:r>
              <a:rPr lang="en-US" sz="2200">
                <a:latin typeface="Times New Roman"/>
                <a:cs typeface="Calibri"/>
              </a:rPr>
              <a:t> and we call this variant as </a:t>
            </a:r>
            <a:r>
              <a:rPr lang="en-US" sz="2200" err="1">
                <a:latin typeface="Times New Roman"/>
                <a:cs typeface="Calibri"/>
              </a:rPr>
              <a:t>DeepMOT</a:t>
            </a:r>
            <a:r>
              <a:rPr lang="en-US" sz="2200">
                <a:latin typeface="Times New Roman"/>
                <a:cs typeface="Calibri"/>
              </a:rPr>
              <a:t> Base </a:t>
            </a:r>
            <a:r>
              <a:rPr lang="en-US" sz="2200" err="1">
                <a:latin typeface="Times New Roman"/>
                <a:cs typeface="Calibri"/>
              </a:rPr>
              <a:t>Tracktor</a:t>
            </a:r>
            <a:r>
              <a:rPr lang="en-US" sz="2200">
                <a:latin typeface="Times New Roman"/>
                <a:cs typeface="Calibri"/>
              </a:rPr>
              <a:t>.</a:t>
            </a:r>
          </a:p>
          <a:p>
            <a:pPr marL="342900" indent="-342900">
              <a:buFont typeface="Arial"/>
              <a:buChar char="•"/>
            </a:pPr>
            <a:r>
              <a:rPr lang="en-US" sz="2200" err="1">
                <a:latin typeface="Times New Roman"/>
                <a:cs typeface="Calibri"/>
              </a:rPr>
              <a:t>ReID</a:t>
            </a:r>
            <a:r>
              <a:rPr lang="en-US" sz="2200">
                <a:latin typeface="Times New Roman"/>
                <a:cs typeface="Calibri"/>
              </a:rPr>
              <a:t> takes the form of a fully connected layer with 128 units plugged into </a:t>
            </a:r>
            <a:r>
              <a:rPr lang="en-US" sz="2200" err="1">
                <a:latin typeface="Times New Roman"/>
                <a:cs typeface="Calibri"/>
              </a:rPr>
              <a:t>Tracktor</a:t>
            </a:r>
            <a:r>
              <a:rPr lang="en-US" sz="2200">
                <a:latin typeface="Times New Roman"/>
                <a:cs typeface="Calibri"/>
              </a:rPr>
              <a:t>. </a:t>
            </a:r>
          </a:p>
          <a:p>
            <a:pPr marL="342900" indent="-342900">
              <a:buFont typeface="Arial"/>
              <a:buChar char="•"/>
            </a:pPr>
            <a:r>
              <a:rPr lang="en-US" sz="2200">
                <a:latin typeface="Times New Roman"/>
                <a:cs typeface="Calibri"/>
              </a:rPr>
              <a:t>Using both of these variants, we compare performance when applied on the validation set. Through this experiment, we can check the effectiveness of our gradient obtained through DHN, and also gives us a peek into how using the loss based method affects overall perf.</a:t>
            </a:r>
          </a:p>
          <a:p>
            <a:pPr marL="342900" indent="-342900">
              <a:buFont typeface="Arial"/>
              <a:buChar char="•"/>
            </a:pPr>
            <a:endParaRPr lang="en-US" sz="2200">
              <a:latin typeface="Times New Roman"/>
              <a:cs typeface="Calibri"/>
            </a:endParaRPr>
          </a:p>
        </p:txBody>
      </p:sp>
      <p:pic>
        <p:nvPicPr>
          <p:cNvPr id="2" name="Picture 2">
            <a:extLst>
              <a:ext uri="{FF2B5EF4-FFF2-40B4-BE49-F238E27FC236}">
                <a16:creationId xmlns:a16="http://schemas.microsoft.com/office/drawing/2014/main" id="{C79E9EE8-25F1-98C2-051D-8E1BB6E1A183}"/>
              </a:ext>
            </a:extLst>
          </p:cNvPr>
          <p:cNvPicPr>
            <a:picLocks noChangeAspect="1"/>
          </p:cNvPicPr>
          <p:nvPr/>
        </p:nvPicPr>
        <p:blipFill>
          <a:blip r:embed="rId2"/>
          <a:stretch>
            <a:fillRect/>
          </a:stretch>
        </p:blipFill>
        <p:spPr>
          <a:xfrm>
            <a:off x="633529" y="4857359"/>
            <a:ext cx="3823316" cy="2014010"/>
          </a:xfrm>
          <a:prstGeom prst="rect">
            <a:avLst/>
          </a:prstGeom>
        </p:spPr>
      </p:pic>
      <p:pic>
        <p:nvPicPr>
          <p:cNvPr id="3" name="Picture 3">
            <a:extLst>
              <a:ext uri="{FF2B5EF4-FFF2-40B4-BE49-F238E27FC236}">
                <a16:creationId xmlns:a16="http://schemas.microsoft.com/office/drawing/2014/main" id="{BB36BE6B-4C74-404F-384B-C2A0B2204F14}"/>
              </a:ext>
            </a:extLst>
          </p:cNvPr>
          <p:cNvPicPr>
            <a:picLocks noChangeAspect="1"/>
          </p:cNvPicPr>
          <p:nvPr/>
        </p:nvPicPr>
        <p:blipFill>
          <a:blip r:embed="rId3"/>
          <a:stretch>
            <a:fillRect/>
          </a:stretch>
        </p:blipFill>
        <p:spPr>
          <a:xfrm>
            <a:off x="5289495" y="4823920"/>
            <a:ext cx="2782285" cy="2084332"/>
          </a:xfrm>
          <a:prstGeom prst="rect">
            <a:avLst/>
          </a:prstGeom>
        </p:spPr>
      </p:pic>
    </p:spTree>
    <p:extLst>
      <p:ext uri="{BB962C8B-B14F-4D97-AF65-F5344CB8AC3E}">
        <p14:creationId xmlns:p14="http://schemas.microsoft.com/office/powerpoint/2010/main" val="41207876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B7E36-701E-28EB-4802-F502E2D23570}"/>
              </a:ext>
            </a:extLst>
          </p:cNvPr>
          <p:cNvSpPr>
            <a:spLocks noGrp="1"/>
          </p:cNvSpPr>
          <p:nvPr>
            <p:ph type="title"/>
          </p:nvPr>
        </p:nvSpPr>
        <p:spPr/>
        <p:txBody>
          <a:bodyPr/>
          <a:lstStyle/>
          <a:p>
            <a:r>
              <a:rPr lang="en-US">
                <a:ea typeface="Calibri Light"/>
                <a:cs typeface="Calibri Light"/>
              </a:rPr>
              <a:t>DELIVERABLES</a:t>
            </a:r>
          </a:p>
        </p:txBody>
      </p:sp>
      <p:sp>
        <p:nvSpPr>
          <p:cNvPr id="3" name="TextBox 2">
            <a:extLst>
              <a:ext uri="{FF2B5EF4-FFF2-40B4-BE49-F238E27FC236}">
                <a16:creationId xmlns:a16="http://schemas.microsoft.com/office/drawing/2014/main" id="{8D27653C-7AAA-E453-9B82-137215523AE3}"/>
              </a:ext>
            </a:extLst>
          </p:cNvPr>
          <p:cNvSpPr txBox="1"/>
          <p:nvPr/>
        </p:nvSpPr>
        <p:spPr>
          <a:xfrm>
            <a:off x="1048532" y="2155246"/>
            <a:ext cx="9077854" cy="375487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latin typeface="Times New Roman"/>
                <a:ea typeface="Calibri Light"/>
                <a:cs typeface="Calibri Light"/>
              </a:rPr>
              <a:t>- We would like to implement this project idea in Python, using the </a:t>
            </a:r>
            <a:r>
              <a:rPr lang="en-US" sz="2000" err="1">
                <a:latin typeface="Times New Roman"/>
                <a:ea typeface="Calibri Light"/>
                <a:cs typeface="Calibri Light"/>
              </a:rPr>
              <a:t>Pytorch</a:t>
            </a:r>
            <a:r>
              <a:rPr lang="en-US" sz="2000">
                <a:latin typeface="Times New Roman"/>
                <a:ea typeface="Calibri Light"/>
                <a:cs typeface="Calibri Light"/>
              </a:rPr>
              <a:t> library which has explicit functions that can be used in Computer Vision.</a:t>
            </a:r>
          </a:p>
          <a:p>
            <a:endParaRPr lang="en-US" sz="2000">
              <a:latin typeface="Times New Roman"/>
              <a:ea typeface="Calibri Light"/>
              <a:cs typeface="Calibri Light"/>
            </a:endParaRPr>
          </a:p>
          <a:p>
            <a:r>
              <a:rPr lang="en-US" sz="2000">
                <a:latin typeface="Times New Roman"/>
                <a:ea typeface="Calibri Light"/>
                <a:cs typeface="Calibri Light"/>
              </a:rPr>
              <a:t>- We would like to use the MOT16 dataset.</a:t>
            </a:r>
          </a:p>
          <a:p>
            <a:endParaRPr lang="en-US" sz="2000">
              <a:latin typeface="Times New Roman"/>
              <a:ea typeface="Calibri Light"/>
              <a:cs typeface="Calibri Light"/>
            </a:endParaRPr>
          </a:p>
          <a:p>
            <a:r>
              <a:rPr lang="en-US" sz="2000">
                <a:latin typeface="Times New Roman"/>
                <a:ea typeface="Calibri Light"/>
                <a:cs typeface="Calibri Light"/>
              </a:rPr>
              <a:t>- We would like to firstly develop bounding boxes for the images in different timeframes and compute the distance matrix.</a:t>
            </a:r>
          </a:p>
          <a:p>
            <a:endParaRPr lang="en-US" sz="2000">
              <a:latin typeface="Times New Roman"/>
              <a:ea typeface="Calibri Light"/>
              <a:cs typeface="Calibri Light"/>
            </a:endParaRPr>
          </a:p>
          <a:p>
            <a:r>
              <a:rPr lang="en-US" sz="2000">
                <a:latin typeface="Times New Roman"/>
                <a:ea typeface="Calibri Light"/>
                <a:cs typeface="Calibri Light"/>
              </a:rPr>
              <a:t>- Then, we apply the Hungarian Algorithm. Develop a complete neural network and finally, compare our results with that of the Vanilla base </a:t>
            </a:r>
            <a:r>
              <a:rPr lang="en-US" sz="2000" err="1">
                <a:latin typeface="Times New Roman"/>
                <a:ea typeface="Calibri Light"/>
                <a:cs typeface="Calibri Light"/>
              </a:rPr>
              <a:t>Tracktor</a:t>
            </a:r>
            <a:r>
              <a:rPr lang="en-US" sz="2000">
                <a:latin typeface="Times New Roman"/>
                <a:ea typeface="Calibri Light"/>
                <a:cs typeface="Calibri Light"/>
              </a:rPr>
              <a:t>, to check if our accuracy has increased</a:t>
            </a:r>
            <a:r>
              <a:rPr lang="en-US">
                <a:ea typeface="Calibri Light"/>
                <a:cs typeface="Calibri Light"/>
              </a:rPr>
              <a:t>.</a:t>
            </a:r>
          </a:p>
          <a:p>
            <a:endParaRPr lang="en-US">
              <a:ea typeface="Calibri Light"/>
              <a:cs typeface="Calibri Light"/>
            </a:endParaRPr>
          </a:p>
        </p:txBody>
      </p:sp>
    </p:spTree>
    <p:extLst>
      <p:ext uri="{BB962C8B-B14F-4D97-AF65-F5344CB8AC3E}">
        <p14:creationId xmlns:p14="http://schemas.microsoft.com/office/powerpoint/2010/main" val="16989999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773938-982A-48A4-AD4D-176831F711D6}"/>
              </a:ext>
            </a:extLst>
          </p:cNvPr>
          <p:cNvSpPr>
            <a:spLocks noGrp="1"/>
          </p:cNvSpPr>
          <p:nvPr>
            <p:ph type="title"/>
          </p:nvPr>
        </p:nvSpPr>
        <p:spPr>
          <a:xfrm>
            <a:off x="3376776" y="2457085"/>
            <a:ext cx="10772775" cy="1658198"/>
          </a:xfrm>
        </p:spPr>
        <p:txBody>
          <a:bodyPr>
            <a:normAutofit/>
          </a:bodyPr>
          <a:lstStyle/>
          <a:p>
            <a:r>
              <a:rPr lang="en-US" sz="7200">
                <a:ea typeface="Calibri Light"/>
                <a:cs typeface="Calibri Light"/>
              </a:rPr>
              <a:t>THANK YOU</a:t>
            </a:r>
            <a:endParaRPr lang="en-US" sz="7200"/>
          </a:p>
        </p:txBody>
      </p:sp>
    </p:spTree>
    <p:extLst>
      <p:ext uri="{BB962C8B-B14F-4D97-AF65-F5344CB8AC3E}">
        <p14:creationId xmlns:p14="http://schemas.microsoft.com/office/powerpoint/2010/main" val="38371738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AF6A18-6633-B2A4-520A-6D2E68BF0042}"/>
              </a:ext>
            </a:extLst>
          </p:cNvPr>
          <p:cNvSpPr>
            <a:spLocks noGrp="1"/>
          </p:cNvSpPr>
          <p:nvPr>
            <p:ph type="title"/>
          </p:nvPr>
        </p:nvSpPr>
        <p:spPr>
          <a:xfrm>
            <a:off x="657224" y="499533"/>
            <a:ext cx="10772775" cy="1658198"/>
          </a:xfrm>
        </p:spPr>
        <p:txBody>
          <a:bodyPr>
            <a:normAutofit/>
          </a:bodyPr>
          <a:lstStyle/>
          <a:p>
            <a:r>
              <a:rPr lang="en-IN" b="1"/>
              <a:t>Motivation</a:t>
            </a:r>
            <a:endParaRPr lang="en-IN" b="1">
              <a:cs typeface="Calibri Light"/>
            </a:endParaRPr>
          </a:p>
        </p:txBody>
      </p:sp>
      <p:graphicFrame>
        <p:nvGraphicFramePr>
          <p:cNvPr id="5" name="Content Placeholder 2">
            <a:extLst>
              <a:ext uri="{FF2B5EF4-FFF2-40B4-BE49-F238E27FC236}">
                <a16:creationId xmlns:a16="http://schemas.microsoft.com/office/drawing/2014/main" id="{DE7387B3-94C1-0849-8DA6-ECC489E08FE1}"/>
              </a:ext>
            </a:extLst>
          </p:cNvPr>
          <p:cNvGraphicFramePr>
            <a:graphicFrameLocks noGrp="1"/>
          </p:cNvGraphicFramePr>
          <p:nvPr>
            <p:ph idx="1"/>
            <p:extLst>
              <p:ext uri="{D42A27DB-BD31-4B8C-83A1-F6EECF244321}">
                <p14:modId xmlns:p14="http://schemas.microsoft.com/office/powerpoint/2010/main" val="3817908817"/>
              </p:ext>
            </p:extLst>
          </p:nvPr>
        </p:nvGraphicFramePr>
        <p:xfrm>
          <a:off x="568951" y="2115972"/>
          <a:ext cx="11043499" cy="404999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522601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63D62B-30EC-C43F-CCB4-623077336080}"/>
              </a:ext>
            </a:extLst>
          </p:cNvPr>
          <p:cNvSpPr>
            <a:spLocks noGrp="1"/>
          </p:cNvSpPr>
          <p:nvPr>
            <p:ph type="title"/>
          </p:nvPr>
        </p:nvSpPr>
        <p:spPr>
          <a:xfrm>
            <a:off x="657224" y="499533"/>
            <a:ext cx="10772775" cy="1658198"/>
          </a:xfrm>
        </p:spPr>
        <p:txBody>
          <a:bodyPr>
            <a:normAutofit/>
          </a:bodyPr>
          <a:lstStyle/>
          <a:p>
            <a:r>
              <a:rPr lang="en-IN" b="1"/>
              <a:t> CLEARMOT</a:t>
            </a:r>
          </a:p>
        </p:txBody>
      </p:sp>
      <p:graphicFrame>
        <p:nvGraphicFramePr>
          <p:cNvPr id="7" name="Content Placeholder 2">
            <a:extLst>
              <a:ext uri="{FF2B5EF4-FFF2-40B4-BE49-F238E27FC236}">
                <a16:creationId xmlns:a16="http://schemas.microsoft.com/office/drawing/2014/main" id="{9E6340CF-5F7C-603F-5C63-E54855FD35BF}"/>
              </a:ext>
            </a:extLst>
          </p:cNvPr>
          <p:cNvGraphicFramePr>
            <a:graphicFrameLocks noGrp="1"/>
          </p:cNvGraphicFramePr>
          <p:nvPr>
            <p:ph idx="1"/>
            <p:extLst>
              <p:ext uri="{D42A27DB-BD31-4B8C-83A1-F6EECF244321}">
                <p14:modId xmlns:p14="http://schemas.microsoft.com/office/powerpoint/2010/main" val="201570474"/>
              </p:ext>
            </p:extLst>
          </p:nvPr>
        </p:nvGraphicFramePr>
        <p:xfrm>
          <a:off x="676275" y="2373549"/>
          <a:ext cx="10753725" cy="359923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356979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a:extLst>
              <a:ext uri="{FF2B5EF4-FFF2-40B4-BE49-F238E27FC236}">
                <a16:creationId xmlns:a16="http://schemas.microsoft.com/office/drawing/2014/main" id="{545CEE55-CC78-82A5-F6E4-98DE915ED907}"/>
              </a:ext>
            </a:extLst>
          </p:cNvPr>
          <p:cNvPicPr>
            <a:picLocks noChangeAspect="1"/>
          </p:cNvPicPr>
          <p:nvPr/>
        </p:nvPicPr>
        <p:blipFill>
          <a:blip r:embed="rId2"/>
          <a:stretch>
            <a:fillRect/>
          </a:stretch>
        </p:blipFill>
        <p:spPr>
          <a:xfrm>
            <a:off x="983672" y="1782222"/>
            <a:ext cx="4643251" cy="2571141"/>
          </a:xfrm>
          <a:prstGeom prst="rect">
            <a:avLst/>
          </a:prstGeom>
        </p:spPr>
      </p:pic>
      <p:pic>
        <p:nvPicPr>
          <p:cNvPr id="2" name="Picture 3">
            <a:extLst>
              <a:ext uri="{FF2B5EF4-FFF2-40B4-BE49-F238E27FC236}">
                <a16:creationId xmlns:a16="http://schemas.microsoft.com/office/drawing/2014/main" id="{DE5F9E30-0277-F877-E996-B951C6655D69}"/>
              </a:ext>
            </a:extLst>
          </p:cNvPr>
          <p:cNvPicPr>
            <a:picLocks noChangeAspect="1"/>
          </p:cNvPicPr>
          <p:nvPr/>
        </p:nvPicPr>
        <p:blipFill>
          <a:blip r:embed="rId3"/>
          <a:stretch>
            <a:fillRect/>
          </a:stretch>
        </p:blipFill>
        <p:spPr>
          <a:xfrm>
            <a:off x="6169572" y="1785193"/>
            <a:ext cx="4514602" cy="2624575"/>
          </a:xfrm>
          <a:prstGeom prst="rect">
            <a:avLst/>
          </a:prstGeom>
        </p:spPr>
      </p:pic>
      <p:sp>
        <p:nvSpPr>
          <p:cNvPr id="4" name="TextBox 3">
            <a:extLst>
              <a:ext uri="{FF2B5EF4-FFF2-40B4-BE49-F238E27FC236}">
                <a16:creationId xmlns:a16="http://schemas.microsoft.com/office/drawing/2014/main" id="{F0E02C43-9A33-F6DE-E2A2-8079A1535F55}"/>
              </a:ext>
            </a:extLst>
          </p:cNvPr>
          <p:cNvSpPr txBox="1"/>
          <p:nvPr/>
        </p:nvSpPr>
        <p:spPr>
          <a:xfrm>
            <a:off x="1474520" y="4725389"/>
            <a:ext cx="3646712"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cs typeface="Calibri"/>
              </a:rPr>
              <a:t>Public Detections / Tracks</a:t>
            </a:r>
          </a:p>
        </p:txBody>
      </p:sp>
      <p:sp>
        <p:nvSpPr>
          <p:cNvPr id="5" name="TextBox 4">
            <a:extLst>
              <a:ext uri="{FF2B5EF4-FFF2-40B4-BE49-F238E27FC236}">
                <a16:creationId xmlns:a16="http://schemas.microsoft.com/office/drawing/2014/main" id="{24E2B43A-A140-79E4-C4E9-04811494E48A}"/>
              </a:ext>
            </a:extLst>
          </p:cNvPr>
          <p:cNvSpPr txBox="1"/>
          <p:nvPr/>
        </p:nvSpPr>
        <p:spPr>
          <a:xfrm>
            <a:off x="7570519" y="4720441"/>
            <a:ext cx="3921331"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cs typeface="Calibri"/>
              </a:rPr>
              <a:t>Ground Truths</a:t>
            </a:r>
          </a:p>
        </p:txBody>
      </p:sp>
    </p:spTree>
    <p:extLst>
      <p:ext uri="{BB962C8B-B14F-4D97-AF65-F5344CB8AC3E}">
        <p14:creationId xmlns:p14="http://schemas.microsoft.com/office/powerpoint/2010/main" val="8127274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5" descr="A picture containing graphical user interface&#10;&#10;Description automatically generated">
            <a:extLst>
              <a:ext uri="{FF2B5EF4-FFF2-40B4-BE49-F238E27FC236}">
                <a16:creationId xmlns:a16="http://schemas.microsoft.com/office/drawing/2014/main" id="{55D88FE1-9F56-1B58-0785-5FEAF20E4158}"/>
              </a:ext>
            </a:extLst>
          </p:cNvPr>
          <p:cNvPicPr>
            <a:picLocks noChangeAspect="1"/>
          </p:cNvPicPr>
          <p:nvPr/>
        </p:nvPicPr>
        <p:blipFill>
          <a:blip r:embed="rId2"/>
          <a:stretch>
            <a:fillRect/>
          </a:stretch>
        </p:blipFill>
        <p:spPr>
          <a:xfrm>
            <a:off x="1777344" y="643467"/>
            <a:ext cx="8637312" cy="5571066"/>
          </a:xfrm>
          <a:prstGeom prst="rect">
            <a:avLst/>
          </a:prstGeom>
        </p:spPr>
      </p:pic>
    </p:spTree>
    <p:extLst>
      <p:ext uri="{BB962C8B-B14F-4D97-AF65-F5344CB8AC3E}">
        <p14:creationId xmlns:p14="http://schemas.microsoft.com/office/powerpoint/2010/main" val="30735059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294A426-CB10-B699-D131-9B5421798682}"/>
              </a:ext>
            </a:extLst>
          </p:cNvPr>
          <p:cNvSpPr>
            <a:spLocks noGrp="1"/>
          </p:cNvSpPr>
          <p:nvPr>
            <p:ph idx="1"/>
          </p:nvPr>
        </p:nvSpPr>
        <p:spPr>
          <a:xfrm>
            <a:off x="369989" y="260230"/>
            <a:ext cx="10700216" cy="6133373"/>
          </a:xfrm>
        </p:spPr>
        <p:txBody>
          <a:bodyPr vert="horz" lIns="91440" tIns="45720" rIns="91440" bIns="45720" rtlCol="0" anchor="t">
            <a:normAutofit/>
          </a:bodyPr>
          <a:lstStyle/>
          <a:p>
            <a:pPr>
              <a:spcBef>
                <a:spcPts val="1300"/>
              </a:spcBef>
            </a:pPr>
            <a:r>
              <a:rPr lang="en-IN" sz="2800" b="1">
                <a:solidFill>
                  <a:schemeClr val="accent1"/>
                </a:solidFill>
                <a:latin typeface="Calibri"/>
                <a:cs typeface="Times New Roman"/>
              </a:rPr>
              <a:t>Hungarian Algorithm</a:t>
            </a:r>
            <a:endParaRPr lang="en-US" sz="2800">
              <a:solidFill>
                <a:schemeClr val="accent1"/>
              </a:solidFill>
              <a:cs typeface="Calibri Light" panose="020F0302020204030204"/>
            </a:endParaRPr>
          </a:p>
          <a:p>
            <a:endParaRPr lang="en-IN" sz="2000"/>
          </a:p>
          <a:p>
            <a:endParaRPr lang="en-IN" sz="2000">
              <a:latin typeface="Times New Roman"/>
              <a:cs typeface="Times New Roman"/>
            </a:endParaRPr>
          </a:p>
          <a:p>
            <a:endParaRPr lang="en-IN" sz="2000">
              <a:latin typeface="Times New Roman"/>
              <a:cs typeface="Times New Roman"/>
            </a:endParaRPr>
          </a:p>
          <a:p>
            <a:endParaRPr lang="en-IN" sz="2000">
              <a:latin typeface="Times New Roman"/>
              <a:cs typeface="Times New Roman"/>
            </a:endParaRPr>
          </a:p>
          <a:p>
            <a:pPr marL="0" indent="0">
              <a:buNone/>
            </a:pPr>
            <a:endParaRPr lang="en-IN" sz="2000">
              <a:latin typeface="Calibri"/>
              <a:cs typeface="Times New Roman"/>
            </a:endParaRPr>
          </a:p>
          <a:p>
            <a:pPr marL="0" indent="0">
              <a:buNone/>
            </a:pPr>
            <a:r>
              <a:rPr lang="en-IN" sz="2000">
                <a:latin typeface="Calibri"/>
                <a:cs typeface="Times New Roman"/>
              </a:rPr>
              <a:t>    Where, A* is the optimal association between ground-truth objects and track predictions</a:t>
            </a:r>
            <a:endParaRPr lang="en-IN">
              <a:latin typeface="Calibri"/>
              <a:cs typeface="Calibri"/>
            </a:endParaRPr>
          </a:p>
          <a:p>
            <a:r>
              <a:rPr lang="en-IN" sz="2000">
                <a:latin typeface="Calibri"/>
                <a:cs typeface="Times New Roman"/>
              </a:rPr>
              <a:t>After getting A*, following evaluation measures are computed </a:t>
            </a:r>
          </a:p>
          <a:p>
            <a:endParaRPr lang="en-IN" sz="2000">
              <a:solidFill>
                <a:srgbClr val="262626"/>
              </a:solidFill>
              <a:latin typeface="Times New Roman"/>
              <a:cs typeface="Times New Roman"/>
            </a:endParaRPr>
          </a:p>
          <a:p>
            <a:pPr marL="0" indent="0">
              <a:buNone/>
            </a:pPr>
            <a:r>
              <a:rPr lang="en-IN" b="1">
                <a:solidFill>
                  <a:schemeClr val="accent1"/>
                </a:solidFill>
                <a:latin typeface="Calibri"/>
                <a:cs typeface="Times New Roman"/>
              </a:rPr>
              <a:t>Multi-Object Tracking Accuracy(MOTA) </a:t>
            </a:r>
          </a:p>
          <a:p>
            <a:endParaRPr lang="en-IN" sz="2000"/>
          </a:p>
          <a:p>
            <a:pPr marL="0" indent="0">
              <a:buNone/>
            </a:pPr>
            <a:endParaRPr lang="en-IN" sz="2000">
              <a:cs typeface="Calibri Light" panose="020F0302020204030204"/>
            </a:endParaRPr>
          </a:p>
        </p:txBody>
      </p:sp>
      <p:pic>
        <p:nvPicPr>
          <p:cNvPr id="5" name="Picture 4">
            <a:extLst>
              <a:ext uri="{FF2B5EF4-FFF2-40B4-BE49-F238E27FC236}">
                <a16:creationId xmlns:a16="http://schemas.microsoft.com/office/drawing/2014/main" id="{D0095848-14EE-57C3-138A-F1D987232F9B}"/>
              </a:ext>
            </a:extLst>
          </p:cNvPr>
          <p:cNvPicPr>
            <a:picLocks noChangeAspect="1"/>
          </p:cNvPicPr>
          <p:nvPr/>
        </p:nvPicPr>
        <p:blipFill>
          <a:blip r:embed="rId2"/>
          <a:stretch>
            <a:fillRect/>
          </a:stretch>
        </p:blipFill>
        <p:spPr>
          <a:xfrm>
            <a:off x="3426652" y="1215032"/>
            <a:ext cx="5344519" cy="1360615"/>
          </a:xfrm>
          <a:prstGeom prst="rect">
            <a:avLst/>
          </a:prstGeom>
        </p:spPr>
      </p:pic>
      <p:pic>
        <p:nvPicPr>
          <p:cNvPr id="8" name="Picture 7">
            <a:extLst>
              <a:ext uri="{FF2B5EF4-FFF2-40B4-BE49-F238E27FC236}">
                <a16:creationId xmlns:a16="http://schemas.microsoft.com/office/drawing/2014/main" id="{33ACE5FB-5340-08EF-0FEF-6B65ADF142A0}"/>
              </a:ext>
            </a:extLst>
          </p:cNvPr>
          <p:cNvPicPr>
            <a:picLocks noChangeAspect="1"/>
          </p:cNvPicPr>
          <p:nvPr/>
        </p:nvPicPr>
        <p:blipFill>
          <a:blip r:embed="rId3"/>
          <a:stretch>
            <a:fillRect/>
          </a:stretch>
        </p:blipFill>
        <p:spPr>
          <a:xfrm>
            <a:off x="4161651" y="4954504"/>
            <a:ext cx="4299983" cy="831520"/>
          </a:xfrm>
          <a:prstGeom prst="rect">
            <a:avLst/>
          </a:prstGeom>
        </p:spPr>
      </p:pic>
    </p:spTree>
    <p:extLst>
      <p:ext uri="{BB962C8B-B14F-4D97-AF65-F5344CB8AC3E}">
        <p14:creationId xmlns:p14="http://schemas.microsoft.com/office/powerpoint/2010/main" val="35326276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B73BDFA-52E3-0907-1AB6-0D4CD6AE08C4}"/>
              </a:ext>
            </a:extLst>
          </p:cNvPr>
          <p:cNvSpPr>
            <a:spLocks noGrp="1"/>
          </p:cNvSpPr>
          <p:nvPr>
            <p:ph idx="1"/>
          </p:nvPr>
        </p:nvSpPr>
        <p:spPr>
          <a:xfrm>
            <a:off x="677333" y="823205"/>
            <a:ext cx="9455259" cy="5514210"/>
          </a:xfrm>
        </p:spPr>
        <p:txBody>
          <a:bodyPr vert="horz" lIns="91440" tIns="45720" rIns="91440" bIns="45720" rtlCol="0" anchor="t">
            <a:normAutofit/>
          </a:bodyPr>
          <a:lstStyle/>
          <a:p>
            <a:pPr marL="4445" lvl="1" indent="0">
              <a:buNone/>
            </a:pPr>
            <a:r>
              <a:rPr lang="en-IN" sz="3200" b="1">
                <a:solidFill>
                  <a:schemeClr val="accent1"/>
                </a:solidFill>
              </a:rPr>
              <a:t> Multi-Object Tracking Precision</a:t>
            </a:r>
            <a:endParaRPr lang="en-US" sz="3200" b="1">
              <a:solidFill>
                <a:schemeClr val="accent1"/>
              </a:solidFill>
              <a:cs typeface="Calibri Light" panose="020F0302020204030204"/>
            </a:endParaRPr>
          </a:p>
          <a:p>
            <a:pPr marL="347345" lvl="1"/>
            <a:endParaRPr lang="en-IN">
              <a:cs typeface="Calibri Light" panose="020F0302020204030204"/>
            </a:endParaRPr>
          </a:p>
          <a:p>
            <a:pPr marL="347345" lvl="1"/>
            <a:endParaRPr lang="en-IN">
              <a:cs typeface="Calibri Light" panose="020F0302020204030204"/>
            </a:endParaRPr>
          </a:p>
          <a:p>
            <a:pPr marL="347345" lvl="1"/>
            <a:endParaRPr lang="en-IN">
              <a:cs typeface="Calibri Light" panose="020F0302020204030204"/>
            </a:endParaRPr>
          </a:p>
          <a:p>
            <a:pPr marL="347345" lvl="1"/>
            <a:endParaRPr lang="en-IN"/>
          </a:p>
          <a:p>
            <a:pPr marL="347345" lvl="1"/>
            <a:endParaRPr lang="en-IN" sz="2000">
              <a:latin typeface="Calibri"/>
              <a:cs typeface="Calibri"/>
            </a:endParaRPr>
          </a:p>
          <a:p>
            <a:endParaRPr lang="en-IN" sz="2000">
              <a:latin typeface="Times New Roman"/>
              <a:cs typeface="Calibri"/>
            </a:endParaRPr>
          </a:p>
          <a:p>
            <a:pPr>
              <a:buChar char="•"/>
            </a:pPr>
            <a:r>
              <a:rPr lang="en-IN" sz="2000">
                <a:latin typeface="Times New Roman"/>
                <a:cs typeface="Calibri"/>
              </a:rPr>
              <a:t> The above evaluation metrics are only useful for optimization of tracker’s hyperparameters and are non- differentiable. </a:t>
            </a:r>
            <a:endParaRPr lang="en-IN">
              <a:latin typeface="Times New Roman"/>
              <a:ea typeface="Calibri Light" panose="020F0302020204030204"/>
              <a:cs typeface="Calibri Light" panose="020F0302020204030204"/>
            </a:endParaRPr>
          </a:p>
          <a:p>
            <a:pPr>
              <a:buChar char="•"/>
            </a:pPr>
            <a:endParaRPr lang="en-IN" sz="2000">
              <a:latin typeface="Times New Roman"/>
              <a:cs typeface="Calibri"/>
            </a:endParaRPr>
          </a:p>
          <a:p>
            <a:pPr>
              <a:buChar char="•"/>
            </a:pPr>
            <a:r>
              <a:rPr lang="en-IN" sz="2000">
                <a:latin typeface="Times New Roman"/>
                <a:cs typeface="Calibri"/>
              </a:rPr>
              <a:t>This paper derives a Loss function using evaluation metrics like MOTA and MOTP, such that they can be directly used for tracker optimization with gradient descent techniques</a:t>
            </a:r>
            <a:r>
              <a:rPr lang="en-IN" sz="2000">
                <a:latin typeface="Calibri"/>
                <a:cs typeface="Calibri"/>
              </a:rPr>
              <a:t>. </a:t>
            </a:r>
            <a:endParaRPr lang="en-IN">
              <a:latin typeface="Calibri Light" panose="020F0302020204030204"/>
              <a:ea typeface="Calibri Light" panose="020F0302020204030204"/>
              <a:cs typeface="Calibri Light" panose="020F0302020204030204"/>
            </a:endParaRPr>
          </a:p>
          <a:p>
            <a:pPr marL="347345" lvl="1"/>
            <a:endParaRPr lang="en-IN">
              <a:cs typeface="Calibri Light" panose="020F0302020204030204"/>
            </a:endParaRPr>
          </a:p>
          <a:p>
            <a:endParaRPr lang="en-IN"/>
          </a:p>
        </p:txBody>
      </p:sp>
      <p:pic>
        <p:nvPicPr>
          <p:cNvPr id="5" name="Picture 4">
            <a:extLst>
              <a:ext uri="{FF2B5EF4-FFF2-40B4-BE49-F238E27FC236}">
                <a16:creationId xmlns:a16="http://schemas.microsoft.com/office/drawing/2014/main" id="{F3A010F7-CA71-B752-160F-93C49ED65279}"/>
              </a:ext>
            </a:extLst>
          </p:cNvPr>
          <p:cNvPicPr>
            <a:picLocks noChangeAspect="1"/>
          </p:cNvPicPr>
          <p:nvPr/>
        </p:nvPicPr>
        <p:blipFill>
          <a:blip r:embed="rId2"/>
          <a:stretch>
            <a:fillRect/>
          </a:stretch>
        </p:blipFill>
        <p:spPr>
          <a:xfrm>
            <a:off x="3048528" y="1947073"/>
            <a:ext cx="4768080" cy="1087051"/>
          </a:xfrm>
          <a:prstGeom prst="rect">
            <a:avLst/>
          </a:prstGeom>
        </p:spPr>
      </p:pic>
    </p:spTree>
    <p:extLst>
      <p:ext uri="{BB962C8B-B14F-4D97-AF65-F5344CB8AC3E}">
        <p14:creationId xmlns:p14="http://schemas.microsoft.com/office/powerpoint/2010/main" val="20940557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AD47DB-B208-A4B7-5908-0D164F04C1E4}"/>
              </a:ext>
            </a:extLst>
          </p:cNvPr>
          <p:cNvSpPr>
            <a:spLocks noGrp="1"/>
          </p:cNvSpPr>
          <p:nvPr>
            <p:ph type="title"/>
          </p:nvPr>
        </p:nvSpPr>
        <p:spPr>
          <a:xfrm>
            <a:off x="657224" y="499533"/>
            <a:ext cx="10772775" cy="1658198"/>
          </a:xfrm>
        </p:spPr>
        <p:txBody>
          <a:bodyPr>
            <a:normAutofit/>
          </a:bodyPr>
          <a:lstStyle/>
          <a:p>
            <a:r>
              <a:rPr lang="en-US" b="1"/>
              <a:t>Idea Proposed</a:t>
            </a:r>
            <a:endParaRPr lang="en-US" b="1">
              <a:cs typeface="Calibri Light"/>
            </a:endParaRPr>
          </a:p>
        </p:txBody>
      </p:sp>
      <p:graphicFrame>
        <p:nvGraphicFramePr>
          <p:cNvPr id="5" name="Content Placeholder 2">
            <a:extLst>
              <a:ext uri="{FF2B5EF4-FFF2-40B4-BE49-F238E27FC236}">
                <a16:creationId xmlns:a16="http://schemas.microsoft.com/office/drawing/2014/main" id="{BAADE4DD-42E0-E6AD-AEEA-293C75D38BBF}"/>
              </a:ext>
            </a:extLst>
          </p:cNvPr>
          <p:cNvGraphicFramePr>
            <a:graphicFrameLocks noGrp="1"/>
          </p:cNvGraphicFramePr>
          <p:nvPr>
            <p:ph idx="1"/>
            <p:extLst>
              <p:ext uri="{D42A27DB-BD31-4B8C-83A1-F6EECF244321}">
                <p14:modId xmlns:p14="http://schemas.microsoft.com/office/powerpoint/2010/main" val="1688740693"/>
              </p:ext>
            </p:extLst>
          </p:nvPr>
        </p:nvGraphicFramePr>
        <p:xfrm>
          <a:off x="676275" y="2373549"/>
          <a:ext cx="10753725" cy="359923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012978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2FE58EE-E199-7190-74E6-E8CE2088A16F}"/>
              </a:ext>
            </a:extLst>
          </p:cNvPr>
          <p:cNvSpPr txBox="1"/>
          <p:nvPr/>
        </p:nvSpPr>
        <p:spPr>
          <a:xfrm>
            <a:off x="137332" y="104685"/>
            <a:ext cx="10345794" cy="830997"/>
          </a:xfrm>
          <a:prstGeom prst="rect">
            <a:avLst/>
          </a:prstGeom>
          <a:solidFill>
            <a:schemeClr val="accent1">
              <a:lumMod val="40000"/>
              <a:lumOff val="60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800">
                <a:latin typeface="Times New Roman"/>
                <a:cs typeface="Calibri Light"/>
              </a:rPr>
              <a:t>Deep Hungarian Net : DHN </a:t>
            </a:r>
          </a:p>
        </p:txBody>
      </p:sp>
      <p:sp>
        <p:nvSpPr>
          <p:cNvPr id="3" name="TextBox 2">
            <a:extLst>
              <a:ext uri="{FF2B5EF4-FFF2-40B4-BE49-F238E27FC236}">
                <a16:creationId xmlns:a16="http://schemas.microsoft.com/office/drawing/2014/main" id="{613D4285-DBAA-87FE-CC17-38FFADBFA3E8}"/>
              </a:ext>
            </a:extLst>
          </p:cNvPr>
          <p:cNvSpPr txBox="1"/>
          <p:nvPr/>
        </p:nvSpPr>
        <p:spPr>
          <a:xfrm>
            <a:off x="448235" y="1246654"/>
            <a:ext cx="11600889" cy="526297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buFont typeface="Arial"/>
              <a:buChar char="•"/>
            </a:pPr>
            <a:r>
              <a:rPr lang="en-US" sz="2800">
                <a:latin typeface="Times New Roman"/>
                <a:ea typeface="+mn-lt"/>
                <a:cs typeface="+mn-lt"/>
              </a:rPr>
              <a:t>We formalize DHN with a non-linear mapping that inputs D and outputs the proxy soft assignment matrix A' .</a:t>
            </a:r>
            <a:endParaRPr lang="en-US" sz="2800">
              <a:latin typeface="Times New Roman"/>
              <a:cs typeface="Times New Roman"/>
            </a:endParaRPr>
          </a:p>
          <a:p>
            <a:pPr marL="457200" indent="-457200">
              <a:buFont typeface="Arial,Sans-Serif"/>
              <a:buChar char="•"/>
            </a:pPr>
            <a:r>
              <a:rPr lang="en-US" sz="2800">
                <a:latin typeface="Times New Roman"/>
                <a:cs typeface="Times New Roman"/>
              </a:rPr>
              <a:t>DHN is modeled by a neural network A' = g(D, ω) with parameters </a:t>
            </a:r>
            <a:r>
              <a:rPr lang="en-US" sz="2800" err="1">
                <a:latin typeface="Times New Roman"/>
                <a:cs typeface="Times New Roman"/>
              </a:rPr>
              <a:t>ω</a:t>
            </a:r>
            <a:r>
              <a:rPr lang="en-US" sz="2800" baseline="-25000" err="1">
                <a:latin typeface="Times New Roman"/>
                <a:cs typeface="Times New Roman"/>
              </a:rPr>
              <a:t>d</a:t>
            </a:r>
            <a:r>
              <a:rPr lang="en-US" sz="2800">
                <a:latin typeface="Times New Roman"/>
                <a:cs typeface="Times New Roman"/>
              </a:rPr>
              <a:t>.</a:t>
            </a:r>
            <a:endParaRPr lang="en-US" sz="2800">
              <a:ea typeface="+mn-lt"/>
              <a:cs typeface="+mn-lt"/>
            </a:endParaRPr>
          </a:p>
          <a:p>
            <a:pPr marL="457200" indent="-457200">
              <a:buFont typeface="Arial"/>
              <a:buChar char="•"/>
            </a:pPr>
            <a:r>
              <a:rPr lang="en-US" sz="2800">
                <a:latin typeface="Times New Roman"/>
                <a:cs typeface="Calibri Light"/>
              </a:rPr>
              <a:t>DHN produces a proxy A' that is differentiable with respect to D.</a:t>
            </a:r>
          </a:p>
          <a:p>
            <a:endParaRPr lang="en-US" sz="2800">
              <a:latin typeface="Times New Roman"/>
              <a:cs typeface="Calibri Light"/>
            </a:endParaRPr>
          </a:p>
          <a:p>
            <a:pPr marL="342900" indent="-342900">
              <a:buFont typeface="Arial"/>
              <a:buChar char="•"/>
            </a:pPr>
            <a:r>
              <a:rPr lang="en-US" sz="2800">
                <a:latin typeface="Times New Roman"/>
                <a:cs typeface="Times New Roman"/>
              </a:rPr>
              <a:t>Importantly, the DHN mapping must satisfy several properties:</a:t>
            </a:r>
            <a:endParaRPr lang="en-US" sz="2800">
              <a:latin typeface="Calibri Light" panose="020F0302020204030204"/>
              <a:cs typeface="Calibri Light" panose="020F0302020204030204"/>
            </a:endParaRPr>
          </a:p>
          <a:p>
            <a:r>
              <a:rPr lang="en-US" sz="2800">
                <a:latin typeface="Times New Roman"/>
                <a:cs typeface="Times New Roman"/>
              </a:rPr>
              <a:t>             (</a:t>
            </a:r>
            <a:r>
              <a:rPr lang="en-US" sz="2800" err="1">
                <a:latin typeface="Times New Roman"/>
                <a:cs typeface="Times New Roman"/>
              </a:rPr>
              <a:t>i</a:t>
            </a:r>
            <a:r>
              <a:rPr lang="en-US" sz="2800">
                <a:latin typeface="Times New Roman"/>
                <a:cs typeface="Times New Roman"/>
              </a:rPr>
              <a:t>) the output A' must be a good approximation to the optimal assignment matrix A</a:t>
            </a:r>
            <a:r>
              <a:rPr lang="en-US" sz="2800" baseline="30000">
                <a:latin typeface="Times New Roman"/>
                <a:cs typeface="Times New Roman"/>
              </a:rPr>
              <a:t>*</a:t>
            </a:r>
          </a:p>
          <a:p>
            <a:r>
              <a:rPr lang="en-US" sz="2800">
                <a:latin typeface="Times New Roman"/>
                <a:cs typeface="Times New Roman"/>
              </a:rPr>
              <a:t>            (ii) this approximation must be differentiable </a:t>
            </a:r>
            <a:r>
              <a:rPr lang="en-US" sz="2800" err="1">
                <a:latin typeface="Times New Roman"/>
                <a:cs typeface="Times New Roman"/>
              </a:rPr>
              <a:t>w.r.t.</a:t>
            </a:r>
            <a:r>
              <a:rPr lang="en-US" sz="2800">
                <a:latin typeface="Times New Roman"/>
                <a:cs typeface="Times New Roman"/>
              </a:rPr>
              <a:t> D </a:t>
            </a:r>
            <a:endParaRPr lang="en-US" sz="2800">
              <a:latin typeface="Calibri Light"/>
              <a:cs typeface="Calibri Light"/>
            </a:endParaRPr>
          </a:p>
          <a:p>
            <a:r>
              <a:rPr lang="en-US" sz="2800">
                <a:latin typeface="Times New Roman"/>
                <a:cs typeface="Times New Roman"/>
              </a:rPr>
              <a:t>            (iii) both input and output matrix are of equal, but varying size </a:t>
            </a:r>
            <a:endParaRPr lang="en-US" sz="2800">
              <a:latin typeface="Calibri Light" panose="020F0302020204030204"/>
              <a:cs typeface="Calibri Light" panose="020F0302020204030204"/>
            </a:endParaRPr>
          </a:p>
          <a:p>
            <a:r>
              <a:rPr lang="en-US" sz="2800">
                <a:latin typeface="Times New Roman"/>
                <a:cs typeface="Times New Roman"/>
              </a:rPr>
              <a:t>            (iv) g must take global decisions as the HA does.</a:t>
            </a:r>
            <a:endParaRPr lang="en-US" sz="2800">
              <a:ea typeface="+mn-lt"/>
              <a:cs typeface="+mn-lt"/>
            </a:endParaRPr>
          </a:p>
          <a:p>
            <a:endParaRPr lang="en-US" sz="2800">
              <a:latin typeface="Times New Roman"/>
              <a:cs typeface="Times New Roman"/>
            </a:endParaRPr>
          </a:p>
        </p:txBody>
      </p:sp>
    </p:spTree>
    <p:extLst>
      <p:ext uri="{BB962C8B-B14F-4D97-AF65-F5344CB8AC3E}">
        <p14:creationId xmlns:p14="http://schemas.microsoft.com/office/powerpoint/2010/main" val="1946369960"/>
      </p:ext>
    </p:extLst>
  </p:cSld>
  <p:clrMapOvr>
    <a:masterClrMapping/>
  </p:clrMapOvr>
</p:sld>
</file>

<file path=ppt/theme/theme1.xml><?xml version="1.0" encoding="utf-8"?>
<a:theme xmlns:a="http://schemas.openxmlformats.org/drawingml/2006/main" name="Metropolitan">
  <a:themeElements>
    <a:clrScheme name="Metropolitan">
      <a:dk1>
        <a:sysClr val="windowText" lastClr="000000"/>
      </a:dk1>
      <a:lt1>
        <a:sysClr val="window" lastClr="FFFFFF"/>
      </a:lt1>
      <a:dk2>
        <a:srgbClr val="162F33"/>
      </a:dk2>
      <a:lt2>
        <a:srgbClr val="EAF0E0"/>
      </a:lt2>
      <a:accent1>
        <a:srgbClr val="50B4C8"/>
      </a:accent1>
      <a:accent2>
        <a:srgbClr val="A8B97F"/>
      </a:accent2>
      <a:accent3>
        <a:srgbClr val="9B9256"/>
      </a:accent3>
      <a:accent4>
        <a:srgbClr val="657689"/>
      </a:accent4>
      <a:accent5>
        <a:srgbClr val="7A855D"/>
      </a:accent5>
      <a:accent6>
        <a:srgbClr val="84AC9D"/>
      </a:accent6>
      <a:hlink>
        <a:srgbClr val="2370CD"/>
      </a:hlink>
      <a:folHlink>
        <a:srgbClr val="877589"/>
      </a:folHlink>
    </a:clrScheme>
    <a:fontScheme name="Metropolitan">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Metropolitan">
      <a:fillStyleLst>
        <a:solidFill>
          <a:schemeClr val="phClr"/>
        </a:solidFill>
        <a:gradFill rotWithShape="1">
          <a:gsLst>
            <a:gs pos="0">
              <a:schemeClr val="phClr">
                <a:tint val="70000"/>
                <a:satMod val="100000"/>
                <a:lumMod val="110000"/>
              </a:schemeClr>
            </a:gs>
            <a:gs pos="50000">
              <a:schemeClr val="phClr">
                <a:tint val="75000"/>
                <a:satMod val="101000"/>
                <a:lumMod val="105000"/>
              </a:schemeClr>
            </a:gs>
            <a:gs pos="100000">
              <a:schemeClr val="phClr">
                <a:tint val="82000"/>
                <a:satMod val="104000"/>
                <a:lumMod val="105000"/>
              </a:schemeClr>
            </a:gs>
          </a:gsLst>
          <a:lin ang="2700000" scaled="0"/>
        </a:gradFill>
        <a:gradFill rotWithShape="1">
          <a:gsLst>
            <a:gs pos="0">
              <a:schemeClr val="phClr">
                <a:tint val="97000"/>
                <a:satMod val="100000"/>
                <a:lumMod val="102000"/>
              </a:schemeClr>
            </a:gs>
            <a:gs pos="50000">
              <a:schemeClr val="phClr">
                <a:shade val="100000"/>
                <a:satMod val="100000"/>
                <a:lumMod val="100000"/>
              </a:schemeClr>
            </a:gs>
            <a:gs pos="100000">
              <a:schemeClr val="phClr">
                <a:shade val="80000"/>
                <a:satMod val="100000"/>
                <a:lumMod val="99000"/>
              </a:schemeClr>
            </a:gs>
          </a:gsLst>
          <a:lin ang="27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solidFill>
          <a:schemeClr val="phClr">
            <a:shade val="95000"/>
            <a:satMod val="170000"/>
          </a:schemeClr>
        </a:solidFill>
      </a:bgFillStyleLst>
    </a:fmtScheme>
  </a:themeElements>
  <a:objectDefaults/>
  <a:extraClrSchemeLst/>
  <a:extLst>
    <a:ext uri="{05A4C25C-085E-4340-85A3-A5531E510DB2}">
      <thm15:themeFamily xmlns:thm15="http://schemas.microsoft.com/office/thememl/2012/main" name="Metropolitan" id="{4C5440D6-04D2-4954-96CF-F251137069B2}" vid="{79CFCA13-9412-4290-BB4B-85112F88857B}"/>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680EB2BFDA218C4C9F354D4514F01B32" ma:contentTypeVersion="14" ma:contentTypeDescription="Create a new document." ma:contentTypeScope="" ma:versionID="bb66a4c4b7ff6e92993d5a06f9166750">
  <xsd:schema xmlns:xsd="http://www.w3.org/2001/XMLSchema" xmlns:xs="http://www.w3.org/2001/XMLSchema" xmlns:p="http://schemas.microsoft.com/office/2006/metadata/properties" xmlns:ns3="126a4a44-fd1b-40e5-a575-b92382aaedf9" xmlns:ns4="367016a4-7816-48b2-b023-3691cfe78381" targetNamespace="http://schemas.microsoft.com/office/2006/metadata/properties" ma:root="true" ma:fieldsID="b7e5f3348c87dcd5e85850039be2892e" ns3:_="" ns4:_="">
    <xsd:import namespace="126a4a44-fd1b-40e5-a575-b92382aaedf9"/>
    <xsd:import namespace="367016a4-7816-48b2-b023-3691cfe78381"/>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Tags" minOccurs="0"/>
                <xsd:element ref="ns4:MediaServiceOCR" minOccurs="0"/>
                <xsd:element ref="ns4:MediaServiceGenerationTime" minOccurs="0"/>
                <xsd:element ref="ns4:MediaServiceEventHashCode" minOccurs="0"/>
                <xsd:element ref="ns4:MediaServiceDateTaken" minOccurs="0"/>
                <xsd:element ref="ns4:MediaLengthInSeconds" minOccurs="0"/>
                <xsd:element ref="ns4:MediaServiceAutoKeyPoints" minOccurs="0"/>
                <xsd:element ref="ns4:MediaServiceKeyPoints" minOccurs="0"/>
                <xsd:element ref="ns4: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26a4a44-fd1b-40e5-a575-b92382aaedf9"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67016a4-7816-48b2-b023-3691cfe78381"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ternalName="MediaServiceDateTaken" ma:readOnly="true">
      <xsd:simpleType>
        <xsd:restriction base="dms:Text"/>
      </xsd:simpleType>
    </xsd:element>
    <xsd:element name="MediaLengthInSeconds" ma:index="18" nillable="true" ma:displayName="MediaLengthInSeconds" ma:hidden="true" ma:internalName="MediaLengthInSeconds" ma:readOnly="true">
      <xsd:simpleType>
        <xsd:restriction base="dms:Unknown"/>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element name="MediaServiceSearchProperties" ma:index="21" nillable="true" ma:displayName="MediaServiceSearchProperties" ma:hidden="true" ma:internalName="MediaServiceSearchPropertie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FC80733-66CD-4E57-8889-819C6E9E14BC}">
  <ds:schemaRefs>
    <ds:schemaRef ds:uri="126a4a44-fd1b-40e5-a575-b92382aaedf9"/>
    <ds:schemaRef ds:uri="367016a4-7816-48b2-b023-3691cfe78381"/>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D196F63E-C025-4550-BE19-CD79DF24A414}">
  <ds:schemaRefs>
    <ds:schemaRef ds:uri="126a4a44-fd1b-40e5-a575-b92382aaedf9"/>
    <ds:schemaRef ds:uri="367016a4-7816-48b2-b023-3691cfe78381"/>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251BCD91-7DD9-4004-93F0-5AB223C4C548}">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TM02900688[[fn=Facet]]</Template>
  <Application>Microsoft Office PowerPoint</Application>
  <PresentationFormat>Widescreen</PresentationFormat>
  <Slides>19</Slides>
  <Notes>0</Notes>
  <HiddenSlides>0</HiddenSlides>
  <ScaleCrop>false</ScaleCrop>
  <HeadingPairs>
    <vt:vector size="4" baseType="variant">
      <vt:variant>
        <vt:lpstr>Theme</vt:lpstr>
      </vt:variant>
      <vt:variant>
        <vt:i4>1</vt:i4>
      </vt:variant>
      <vt:variant>
        <vt:lpstr>Slide Titles</vt:lpstr>
      </vt:variant>
      <vt:variant>
        <vt:i4>19</vt:i4>
      </vt:variant>
    </vt:vector>
  </HeadingPairs>
  <TitlesOfParts>
    <vt:vector size="20" baseType="lpstr">
      <vt:lpstr>Metropolitan</vt:lpstr>
      <vt:lpstr>How To Train Your Deep Multi Object Tracking </vt:lpstr>
      <vt:lpstr>Motivation</vt:lpstr>
      <vt:lpstr> CLEARMOT</vt:lpstr>
      <vt:lpstr>PowerPoint Presentation</vt:lpstr>
      <vt:lpstr>PowerPoint Presentation</vt:lpstr>
      <vt:lpstr>PowerPoint Presentation</vt:lpstr>
      <vt:lpstr>PowerPoint Presentation</vt:lpstr>
      <vt:lpstr>Idea Proposed</vt:lpstr>
      <vt:lpstr>PowerPoint Presentation</vt:lpstr>
      <vt:lpstr>PowerPoint Presentation</vt:lpstr>
      <vt:lpstr>PowerPoint Presentation</vt:lpstr>
      <vt:lpstr>Differentiable MOTA And MOTP</vt:lpstr>
      <vt:lpstr>DIFFERENTIABLE LOSS FUNCTION</vt:lpstr>
      <vt:lpstr>HOW TO TRAIN YOUR DEEP MULTI-OBJECT TRACKER</vt:lpstr>
      <vt:lpstr>DHN TRAINING:</vt:lpstr>
      <vt:lpstr>PowerPoint Presentation</vt:lpstr>
      <vt:lpstr>PowerPoint Presentation</vt:lpstr>
      <vt:lpstr>DELIVERABLES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To Train Your Deep Multi Object Tracking</dc:title>
  <dc:creator>Shriya Dullur</dc:creator>
  <cp:revision>2</cp:revision>
  <dcterms:created xsi:type="dcterms:W3CDTF">2022-11-13T17:45:11Z</dcterms:created>
  <dcterms:modified xsi:type="dcterms:W3CDTF">2022-12-05T13:52:20Z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0x010100680EB2BFDA218C4C9F354D4514F01B32</vt:lpwstr>
  </property>
</Properties>
</file>